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75" r:id="rId3"/>
    <p:sldId id="279" r:id="rId4"/>
    <p:sldId id="280" r:id="rId5"/>
    <p:sldId id="281" r:id="rId6"/>
    <p:sldId id="283" r:id="rId7"/>
    <p:sldId id="285" r:id="rId8"/>
    <p:sldId id="267" r:id="rId9"/>
    <p:sldId id="258" r:id="rId10"/>
    <p:sldId id="266" r:id="rId11"/>
    <p:sldId id="260" r:id="rId12"/>
    <p:sldId id="268" r:id="rId13"/>
    <p:sldId id="269" r:id="rId14"/>
    <p:sldId id="270" r:id="rId15"/>
    <p:sldId id="271" r:id="rId16"/>
    <p:sldId id="264" r:id="rId17"/>
    <p:sldId id="272" r:id="rId18"/>
    <p:sldId id="273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58"/>
    <a:srgbClr val="AFC2FF"/>
    <a:srgbClr val="98C7F2"/>
    <a:srgbClr val="A3CDF3"/>
    <a:srgbClr val="000096"/>
    <a:srgbClr val="002A7E"/>
    <a:srgbClr val="990033"/>
    <a:srgbClr val="4200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60"/>
  </p:normalViewPr>
  <p:slideViewPr>
    <p:cSldViewPr>
      <p:cViewPr>
        <p:scale>
          <a:sx n="75" d="100"/>
          <a:sy n="75" d="100"/>
        </p:scale>
        <p:origin x="-91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D5C2-3CFA-47CA-8505-FD976074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CA5E-49EA-468C-9E08-851570872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0C5D-CD8A-4EB3-B5D7-D3B15C94F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7FA0-8DA1-4A0B-A4C7-1CDB3B672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453C-0C3D-4D36-A580-C3E9F66B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609F-17A3-456D-80DD-CAA7A47C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A570-70DC-4C44-BAC5-C91D1130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C501-FF5E-499E-AF35-843F99DE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1847-A9D2-44B8-AEB3-E686DB622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604B-58EC-408A-9516-922E161A4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1F65-50F5-40C4-8F64-05F7D834E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9C71-EE7A-431D-A79D-DFF166300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09C8-CFC8-4234-B1F9-C506D87A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7C4B-3DC1-4BA4-A859-26F92CA8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4FCF-33BA-46D5-8DC9-98640700A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F979-FD5B-4AD4-9FC3-916BC6C0E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8C6C-F60A-4FD0-B635-21395D29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FE33-3E00-4431-BF2E-2D7980217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7F9C-417B-4D69-BADF-7A1631A64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25F30-D4EB-418A-9221-28117684C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AA92-A16C-4C02-8693-AF9A4AA1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0741-5523-4977-B430-490348B12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B309-4842-4E2A-8A0F-438009E69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D65C-7E2A-4F91-8764-52BDCA23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3329F06-38E5-453D-8FDF-F68C4C2A9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9" r:id="rId12"/>
    <p:sldLayoutId id="2147483700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9EC12E8-72A9-4CC6-92BF-363F48398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15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0.jpeg"/><Relationship Id="rId10" Type="http://schemas.openxmlformats.org/officeDocument/2006/relationships/image" Target="../media/image27.png"/><Relationship Id="rId4" Type="http://schemas.openxmlformats.org/officeDocument/2006/relationships/image" Target="../media/image19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9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8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00125" y="500063"/>
            <a:ext cx="750093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u="sng"/>
              <a:t>Тема</a:t>
            </a:r>
            <a:r>
              <a:rPr lang="ru-RU" sz="3200"/>
              <a:t> </a:t>
            </a:r>
          </a:p>
          <a:p>
            <a:r>
              <a:rPr lang="ru-RU" sz="3200"/>
              <a:t>           « Роль ИКТ в развитии информационной компетенции учащихся, развитие интереса к предмету»</a:t>
            </a:r>
          </a:p>
          <a:p>
            <a:endParaRPr lang="ru-RU" sz="3200"/>
          </a:p>
          <a:p>
            <a:endParaRPr lang="ru-RU" sz="3200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i="1"/>
              <a:t>                                                                Учитель МОУ СОШ №2</a:t>
            </a:r>
          </a:p>
          <a:p>
            <a:r>
              <a:rPr lang="ru-RU" i="1"/>
              <a:t>                                                                 ЕВГРАФОВА Н.А.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6154738" y="333375"/>
            <a:ext cx="25209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  <a:latin typeface="Arial Narrow" pitchFamily="34" charset="0"/>
              </a:rPr>
              <a:t>территории, колонизированные греками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4378325"/>
            <a:ext cx="88931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990033"/>
                </a:solidFill>
                <a:latin typeface="Arial Narrow" pitchFamily="34" charset="0"/>
              </a:rPr>
              <a:t>греки основывали свои колонии на побережье Средиземного и Черного морей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36625" y="5851525"/>
            <a:ext cx="7596188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Греки расселись вокруг моря, как лягушки среди болота</a:t>
            </a:r>
          </a:p>
        </p:txBody>
      </p:sp>
      <p:pic>
        <p:nvPicPr>
          <p:cNvPr id="14341" name="Picture 19" descr="Рисунок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E7FF"/>
              </a:clrFrom>
              <a:clrTo>
                <a:srgbClr val="D3E7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653213" y="404813"/>
            <a:ext cx="4397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85"/>
          <p:cNvGrpSpPr>
            <a:grpSpLocks/>
          </p:cNvGrpSpPr>
          <p:nvPr/>
        </p:nvGrpSpPr>
        <p:grpSpPr bwMode="auto">
          <a:xfrm>
            <a:off x="6232525" y="1311275"/>
            <a:ext cx="2803525" cy="177800"/>
            <a:chOff x="3878" y="845"/>
            <a:chExt cx="1814" cy="91"/>
          </a:xfrm>
        </p:grpSpPr>
        <p:grpSp>
          <p:nvGrpSpPr>
            <p:cNvPr id="14402" name="Group 64"/>
            <p:cNvGrpSpPr>
              <a:grpSpLocks/>
            </p:cNvGrpSpPr>
            <p:nvPr/>
          </p:nvGrpSpPr>
          <p:grpSpPr bwMode="auto">
            <a:xfrm>
              <a:off x="3878" y="845"/>
              <a:ext cx="907" cy="91"/>
              <a:chOff x="1152" y="1008"/>
              <a:chExt cx="1536" cy="161"/>
            </a:xfrm>
          </p:grpSpPr>
          <p:pic>
            <p:nvPicPr>
              <p:cNvPr id="14412" name="Picture 6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3" name="Picture 6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4" name="Picture 6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5" name="Picture 6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6" name="Picture 6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7" name="Picture 7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8" name="Picture 7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9" name="Picture 7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03" name="Group 76"/>
            <p:cNvGrpSpPr>
              <a:grpSpLocks/>
            </p:cNvGrpSpPr>
            <p:nvPr/>
          </p:nvGrpSpPr>
          <p:grpSpPr bwMode="auto">
            <a:xfrm>
              <a:off x="4785" y="845"/>
              <a:ext cx="907" cy="91"/>
              <a:chOff x="1152" y="1008"/>
              <a:chExt cx="1536" cy="161"/>
            </a:xfrm>
          </p:grpSpPr>
          <p:pic>
            <p:nvPicPr>
              <p:cNvPr id="14404" name="Picture 7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5" name="Picture 7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6" name="Picture 7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7" name="Picture 8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8" name="Picture 8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09" name="Picture 8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0" name="Picture 8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11" name="Picture 8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524750" y="6243638"/>
            <a:ext cx="1152525" cy="3968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  <a:latin typeface="Arial Narrow" pitchFamily="34" charset="0"/>
              </a:rPr>
              <a:t>Сократ</a:t>
            </a:r>
          </a:p>
        </p:txBody>
      </p:sp>
      <p:grpSp>
        <p:nvGrpSpPr>
          <p:cNvPr id="14344" name="Group 93"/>
          <p:cNvGrpSpPr>
            <a:grpSpLocks/>
          </p:cNvGrpSpPr>
          <p:nvPr/>
        </p:nvGrpSpPr>
        <p:grpSpPr bwMode="auto">
          <a:xfrm>
            <a:off x="236538" y="5497513"/>
            <a:ext cx="8707437" cy="163512"/>
            <a:chOff x="204" y="3748"/>
            <a:chExt cx="5329" cy="136"/>
          </a:xfrm>
        </p:grpSpPr>
        <p:pic>
          <p:nvPicPr>
            <p:cNvPr id="14348" name="Picture 94" descr="Орнамент греческий-кусочек-бело-синий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0" y="374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9" name="Group 95"/>
            <p:cNvGrpSpPr>
              <a:grpSpLocks/>
            </p:cNvGrpSpPr>
            <p:nvPr/>
          </p:nvGrpSpPr>
          <p:grpSpPr bwMode="auto">
            <a:xfrm>
              <a:off x="204" y="3748"/>
              <a:ext cx="5329" cy="136"/>
              <a:chOff x="204" y="3748"/>
              <a:chExt cx="5329" cy="136"/>
            </a:xfrm>
          </p:grpSpPr>
          <p:pic>
            <p:nvPicPr>
              <p:cNvPr id="14350" name="Picture 9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9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6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52" name="Group 98"/>
              <p:cNvGrpSpPr>
                <a:grpSpLocks/>
              </p:cNvGrpSpPr>
              <p:nvPr/>
            </p:nvGrpSpPr>
            <p:grpSpPr bwMode="auto">
              <a:xfrm>
                <a:off x="204" y="3748"/>
                <a:ext cx="5329" cy="136"/>
                <a:chOff x="204" y="3748"/>
                <a:chExt cx="5329" cy="136"/>
              </a:xfrm>
            </p:grpSpPr>
            <p:grpSp>
              <p:nvGrpSpPr>
                <p:cNvPr id="14353" name="Group 99"/>
                <p:cNvGrpSpPr>
                  <a:grpSpLocks/>
                </p:cNvGrpSpPr>
                <p:nvPr/>
              </p:nvGrpSpPr>
              <p:grpSpPr bwMode="auto">
                <a:xfrm>
                  <a:off x="204" y="3748"/>
                  <a:ext cx="2381" cy="136"/>
                  <a:chOff x="204" y="3748"/>
                  <a:chExt cx="2381" cy="136"/>
                </a:xfrm>
              </p:grpSpPr>
              <p:grpSp>
                <p:nvGrpSpPr>
                  <p:cNvPr id="1437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04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4394" name="Picture 10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5" name="Picture 10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6" name="Picture 10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7" name="Picture 10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8" name="Picture 10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9" name="Picture 10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400" name="Picture 10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401" name="Picture 10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4380" name="Picture 10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81" name="Picture 11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82" name="Picture 11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83" name="Picture 11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84" name="Picture 11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5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4385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111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4386" name="Picture 11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87" name="Picture 11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88" name="Picture 11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89" name="Picture 11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0" name="Picture 11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1" name="Picture 12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2" name="Picture 12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93" name="Picture 12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4354" name="Group 123"/>
                <p:cNvGrpSpPr>
                  <a:grpSpLocks/>
                </p:cNvGrpSpPr>
                <p:nvPr/>
              </p:nvGrpSpPr>
              <p:grpSpPr bwMode="auto">
                <a:xfrm>
                  <a:off x="2812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4371" name="Picture 12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2" name="Picture 12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3" name="Picture 12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4" name="Picture 12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5" name="Picture 12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6" name="Picture 12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7" name="Picture 13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8" name="Picture 13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4355" name="Picture 132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26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56" name="Picture 133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66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57" name="Picture 134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4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58" name="Picture 13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3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359" name="Group 136"/>
                <p:cNvGrpSpPr>
                  <a:grpSpLocks/>
                </p:cNvGrpSpPr>
                <p:nvPr/>
              </p:nvGrpSpPr>
              <p:grpSpPr bwMode="auto">
                <a:xfrm>
                  <a:off x="3719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4363" name="Picture 13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4" name="Picture 13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5" name="Picture 13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6" name="Picture 14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7" name="Picture 14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8" name="Picture 14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69" name="Picture 14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0" name="Picture 14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4360" name="Picture 14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93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1" name="Picture 146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307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2" name="Picture 147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4345" name="Picture 148" descr="Греческие-колонии"/>
          <p:cNvPicPr>
            <a:picLocks noChangeAspect="1" noChangeArrowheads="1"/>
          </p:cNvPicPr>
          <p:nvPr/>
        </p:nvPicPr>
        <p:blipFill>
          <a:blip r:embed="rId8">
            <a:lum bright="-6000" contrast="6000"/>
          </a:blip>
          <a:srcRect/>
          <a:stretch>
            <a:fillRect/>
          </a:stretch>
        </p:blipFill>
        <p:spPr bwMode="auto">
          <a:xfrm>
            <a:off x="179388" y="260350"/>
            <a:ext cx="5976937" cy="3570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11413" y="3908425"/>
            <a:ext cx="6551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000096"/>
                </a:solidFill>
                <a:latin typeface="Arial Narrow" pitchFamily="34" charset="0"/>
              </a:rPr>
              <a:t>Исследовав карту, мы выяснили, что:</a:t>
            </a:r>
          </a:p>
        </p:txBody>
      </p:sp>
      <p:pic>
        <p:nvPicPr>
          <p:cNvPr id="14347" name="Picture 149" descr="кораблик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88B5EC"/>
              </a:clrFrom>
              <a:clrTo>
                <a:srgbClr val="88B5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916113"/>
            <a:ext cx="23764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 animBg="1"/>
      <p:bldP spid="8201" grpId="0"/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9" name="AutoShape 69"/>
          <p:cNvSpPr>
            <a:spLocks noChangeArrowheads="1"/>
          </p:cNvSpPr>
          <p:nvPr/>
        </p:nvSpPr>
        <p:spPr bwMode="auto">
          <a:xfrm>
            <a:off x="250825" y="2349500"/>
            <a:ext cx="1512888" cy="2233613"/>
          </a:xfrm>
          <a:prstGeom prst="moon">
            <a:avLst>
              <a:gd name="adj" fmla="val 18991"/>
            </a:avLst>
          </a:prstGeom>
          <a:gradFill rotWithShape="1">
            <a:gsLst>
              <a:gs pos="0">
                <a:srgbClr val="FFFFE3">
                  <a:alpha val="82999"/>
                </a:srgbClr>
              </a:gs>
              <a:gs pos="50000">
                <a:srgbClr val="A3CDF3">
                  <a:alpha val="82999"/>
                </a:srgbClr>
              </a:gs>
              <a:gs pos="100000">
                <a:srgbClr val="FFFFE3">
                  <a:alpha val="82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5363" name="Group 13"/>
          <p:cNvGrpSpPr>
            <a:grpSpLocks/>
          </p:cNvGrpSpPr>
          <p:nvPr/>
        </p:nvGrpSpPr>
        <p:grpSpPr bwMode="auto">
          <a:xfrm>
            <a:off x="180975" y="5992813"/>
            <a:ext cx="6940550" cy="173037"/>
            <a:chOff x="204" y="3748"/>
            <a:chExt cx="5329" cy="136"/>
          </a:xfrm>
        </p:grpSpPr>
        <p:pic>
          <p:nvPicPr>
            <p:cNvPr id="15375" name="Picture 14" descr="Орнамент греческий-кусочек-бело-синий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0" y="374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204" y="3748"/>
              <a:ext cx="5329" cy="136"/>
              <a:chOff x="204" y="3748"/>
              <a:chExt cx="5329" cy="136"/>
            </a:xfrm>
          </p:grpSpPr>
          <p:pic>
            <p:nvPicPr>
              <p:cNvPr id="15377" name="Picture 1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1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6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379" name="Group 18"/>
              <p:cNvGrpSpPr>
                <a:grpSpLocks/>
              </p:cNvGrpSpPr>
              <p:nvPr/>
            </p:nvGrpSpPr>
            <p:grpSpPr bwMode="auto">
              <a:xfrm>
                <a:off x="204" y="3748"/>
                <a:ext cx="5329" cy="136"/>
                <a:chOff x="204" y="3748"/>
                <a:chExt cx="5329" cy="136"/>
              </a:xfrm>
            </p:grpSpPr>
            <p:grpSp>
              <p:nvGrpSpPr>
                <p:cNvPr id="15380" name="Group 19"/>
                <p:cNvGrpSpPr>
                  <a:grpSpLocks/>
                </p:cNvGrpSpPr>
                <p:nvPr/>
              </p:nvGrpSpPr>
              <p:grpSpPr bwMode="auto">
                <a:xfrm>
                  <a:off x="204" y="3748"/>
                  <a:ext cx="2381" cy="136"/>
                  <a:chOff x="204" y="3748"/>
                  <a:chExt cx="2381" cy="136"/>
                </a:xfrm>
              </p:grpSpPr>
              <p:grpSp>
                <p:nvGrpSpPr>
                  <p:cNvPr id="154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04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5421" name="Picture 2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2" name="Picture 2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3" name="Picture 2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4" name="Picture 2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5" name="Picture 2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6" name="Picture 2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7" name="Picture 2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8" name="Picture 2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5407" name="Picture 2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8" name="Picture 3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9" name="Picture 3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10" name="Picture 3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11" name="Picture 3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5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541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11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5413" name="Picture 3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4" name="Picture 3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5" name="Picture 3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6" name="Picture 3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7" name="Picture 3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8" name="Picture 4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19" name="Picture 4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420" name="Picture 4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5381" name="Group 43"/>
                <p:cNvGrpSpPr>
                  <a:grpSpLocks/>
                </p:cNvGrpSpPr>
                <p:nvPr/>
              </p:nvGrpSpPr>
              <p:grpSpPr bwMode="auto">
                <a:xfrm>
                  <a:off x="2812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5398" name="Picture 4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9" name="Picture 4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0" name="Picture 4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1" name="Picture 4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2" name="Picture 4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3" name="Picture 4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4" name="Picture 5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05" name="Picture 5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82" name="Picture 52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26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3" name="Picture 53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66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4" name="Picture 54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4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5" name="Picture 5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3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386" name="Group 56"/>
                <p:cNvGrpSpPr>
                  <a:grpSpLocks/>
                </p:cNvGrpSpPr>
                <p:nvPr/>
              </p:nvGrpSpPr>
              <p:grpSpPr bwMode="auto">
                <a:xfrm>
                  <a:off x="3719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5390" name="Picture 5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1" name="Picture 5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2" name="Picture 5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3" name="Picture 6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4" name="Picture 6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5" name="Picture 6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6" name="Picture 6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97" name="Picture 6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87" name="Picture 6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93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8" name="Picture 66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307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9" name="Picture 67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5364" name="Picture 11" descr="Греческая колония-2"/>
          <p:cNvPicPr>
            <a:picLocks noChangeAspect="1" noChangeArrowheads="1"/>
          </p:cNvPicPr>
          <p:nvPr/>
        </p:nvPicPr>
        <p:blipFill>
          <a:blip r:embed="rId6">
            <a:lum bright="-12000" contrast="36000"/>
          </a:blip>
          <a:srcRect/>
          <a:stretch>
            <a:fillRect/>
          </a:stretch>
        </p:blipFill>
        <p:spPr bwMode="auto">
          <a:xfrm>
            <a:off x="1611313" y="1989138"/>
            <a:ext cx="72818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59102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ГРЕЧЕСКАЯ КОЛОНИЯ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955675"/>
            <a:ext cx="8281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Изучив источник  и  рассмотрев иллюстрацию, мы поняли, что: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23850" y="1484313"/>
            <a:ext cx="3527425" cy="1584325"/>
            <a:chOff x="839" y="2341"/>
            <a:chExt cx="2404" cy="998"/>
          </a:xfrm>
        </p:grpSpPr>
        <p:sp>
          <p:nvSpPr>
            <p:cNvPr id="15373" name="Oval 6"/>
            <p:cNvSpPr>
              <a:spLocks noChangeArrowheads="1"/>
            </p:cNvSpPr>
            <p:nvPr/>
          </p:nvSpPr>
          <p:spPr bwMode="auto">
            <a:xfrm>
              <a:off x="839" y="2341"/>
              <a:ext cx="2404" cy="99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374" name="Text Box 7"/>
            <p:cNvSpPr txBox="1">
              <a:spLocks noChangeArrowheads="1"/>
            </p:cNvSpPr>
            <p:nvPr/>
          </p:nvSpPr>
          <p:spPr bwMode="auto">
            <a:xfrm>
              <a:off x="884" y="2432"/>
              <a:ext cx="2312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0096"/>
                  </a:solidFill>
                  <a:latin typeface="Arial Narrow" pitchFamily="34" charset="0"/>
                </a:rPr>
                <a:t>греки создавали свои поселения на свободных землях, на берегу моря с удобной бухтой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23850" y="4076700"/>
            <a:ext cx="3671888" cy="1584325"/>
            <a:chOff x="2871" y="882"/>
            <a:chExt cx="2404" cy="998"/>
          </a:xfrm>
        </p:grpSpPr>
        <p:sp>
          <p:nvSpPr>
            <p:cNvPr id="15371" name="Oval 9"/>
            <p:cNvSpPr>
              <a:spLocks noChangeArrowheads="1"/>
            </p:cNvSpPr>
            <p:nvPr/>
          </p:nvSpPr>
          <p:spPr bwMode="auto">
            <a:xfrm>
              <a:off x="2871" y="882"/>
              <a:ext cx="2404" cy="99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2925" y="981"/>
              <a:ext cx="2314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0096"/>
                  </a:solidFill>
                  <a:latin typeface="Arial Narrow" pitchFamily="34" charset="0"/>
                </a:rPr>
                <a:t>греки укрепляли свои поселения крепостными стенами, опасаясь внешних врагов</a:t>
              </a:r>
            </a:p>
          </p:txBody>
        </p:sp>
      </p:grpSp>
      <p:pic>
        <p:nvPicPr>
          <p:cNvPr id="20492" name="Picture 12" descr="Геры храм на Сицилии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5364163" y="4130675"/>
            <a:ext cx="3779837" cy="2727325"/>
          </a:xfrm>
          <a:prstGeom prst="rect">
            <a:avLst/>
          </a:prstGeom>
          <a:noFill/>
          <a:effectLst>
            <a:outerShdw dist="28398" dir="17793903" algn="ctr" rotWithShape="0">
              <a:srgbClr val="AFC2FF"/>
            </a:outerShdw>
          </a:effectLst>
        </p:spPr>
      </p:pic>
      <p:sp>
        <p:nvSpPr>
          <p:cNvPr id="15370" name="Text Box 68"/>
          <p:cNvSpPr txBox="1">
            <a:spLocks noChangeArrowheads="1"/>
          </p:cNvSpPr>
          <p:nvPr/>
        </p:nvSpPr>
        <p:spPr bwMode="auto">
          <a:xfrm>
            <a:off x="1763713" y="6308725"/>
            <a:ext cx="3816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  <a:latin typeface="Arial Narrow" pitchFamily="34" charset="0"/>
              </a:rPr>
              <a:t>Храм Геры на о.Сицилия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 animBg="1"/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4"/>
          <p:cNvGrpSpPr>
            <a:grpSpLocks/>
          </p:cNvGrpSpPr>
          <p:nvPr/>
        </p:nvGrpSpPr>
        <p:grpSpPr bwMode="auto">
          <a:xfrm rot="5400000">
            <a:off x="5336381" y="3356769"/>
            <a:ext cx="6940551" cy="173037"/>
            <a:chOff x="204" y="3748"/>
            <a:chExt cx="5329" cy="136"/>
          </a:xfrm>
        </p:grpSpPr>
        <p:pic>
          <p:nvPicPr>
            <p:cNvPr id="16413" name="Picture 105" descr="Орнамент греческий-кусочек-бело-синий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0" y="374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14" name="Group 106"/>
            <p:cNvGrpSpPr>
              <a:grpSpLocks/>
            </p:cNvGrpSpPr>
            <p:nvPr/>
          </p:nvGrpSpPr>
          <p:grpSpPr bwMode="auto">
            <a:xfrm>
              <a:off x="204" y="3748"/>
              <a:ext cx="5329" cy="136"/>
              <a:chOff x="204" y="3748"/>
              <a:chExt cx="5329" cy="136"/>
            </a:xfrm>
          </p:grpSpPr>
          <p:pic>
            <p:nvPicPr>
              <p:cNvPr id="16415" name="Picture 10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6" name="Picture 10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6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417" name="Group 109"/>
              <p:cNvGrpSpPr>
                <a:grpSpLocks/>
              </p:cNvGrpSpPr>
              <p:nvPr/>
            </p:nvGrpSpPr>
            <p:grpSpPr bwMode="auto">
              <a:xfrm>
                <a:off x="204" y="3748"/>
                <a:ext cx="5329" cy="136"/>
                <a:chOff x="204" y="3748"/>
                <a:chExt cx="5329" cy="136"/>
              </a:xfrm>
            </p:grpSpPr>
            <p:grpSp>
              <p:nvGrpSpPr>
                <p:cNvPr id="16418" name="Group 110"/>
                <p:cNvGrpSpPr>
                  <a:grpSpLocks/>
                </p:cNvGrpSpPr>
                <p:nvPr/>
              </p:nvGrpSpPr>
              <p:grpSpPr bwMode="auto">
                <a:xfrm>
                  <a:off x="204" y="3748"/>
                  <a:ext cx="2381" cy="136"/>
                  <a:chOff x="204" y="3748"/>
                  <a:chExt cx="2381" cy="136"/>
                </a:xfrm>
              </p:grpSpPr>
              <p:grpSp>
                <p:nvGrpSpPr>
                  <p:cNvPr id="16444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04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6459" name="Picture 11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0" name="Picture 11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1" name="Picture 11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2" name="Picture 11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3" name="Picture 11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4" name="Picture 11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5" name="Picture 11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66" name="Picture 11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6445" name="Picture 12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6" name="Picture 12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7" name="Picture 12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8" name="Picture 12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9" name="Picture 12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5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645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111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6451" name="Picture 12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2" name="Picture 12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3" name="Picture 12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4" name="Picture 12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5" name="Picture 13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6" name="Picture 13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7" name="Picture 13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458" name="Picture 13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6419" name="Group 134"/>
                <p:cNvGrpSpPr>
                  <a:grpSpLocks/>
                </p:cNvGrpSpPr>
                <p:nvPr/>
              </p:nvGrpSpPr>
              <p:grpSpPr bwMode="auto">
                <a:xfrm>
                  <a:off x="2812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6436" name="Picture 13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7" name="Picture 13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8" name="Picture 13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9" name="Picture 13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0" name="Picture 13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1" name="Picture 14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2" name="Picture 14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43" name="Picture 14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6420" name="Picture 143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26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21" name="Picture 144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66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22" name="Picture 14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4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23" name="Picture 146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3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6424" name="Group 147"/>
                <p:cNvGrpSpPr>
                  <a:grpSpLocks/>
                </p:cNvGrpSpPr>
                <p:nvPr/>
              </p:nvGrpSpPr>
              <p:grpSpPr bwMode="auto">
                <a:xfrm>
                  <a:off x="3719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6428" name="Picture 14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29" name="Picture 14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0" name="Picture 15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1" name="Picture 15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2" name="Picture 15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3" name="Picture 15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4" name="Picture 15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435" name="Picture 15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6425" name="Picture 156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93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26" name="Picture 157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307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27" name="Picture 158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5064125" y="3328988"/>
            <a:ext cx="3513138" cy="2663825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6388" name="Group 74"/>
          <p:cNvGrpSpPr>
            <a:grpSpLocks/>
          </p:cNvGrpSpPr>
          <p:nvPr/>
        </p:nvGrpSpPr>
        <p:grpSpPr bwMode="auto">
          <a:xfrm>
            <a:off x="5148263" y="1917700"/>
            <a:ext cx="3311525" cy="720725"/>
            <a:chOff x="3334" y="1207"/>
            <a:chExt cx="2086" cy="454"/>
          </a:xfrm>
        </p:grpSpPr>
        <p:sp>
          <p:nvSpPr>
            <p:cNvPr id="16411" name="Oval 70"/>
            <p:cNvSpPr>
              <a:spLocks noChangeArrowheads="1"/>
            </p:cNvSpPr>
            <p:nvPr/>
          </p:nvSpPr>
          <p:spPr bwMode="auto">
            <a:xfrm>
              <a:off x="3334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412" name="Text Box 62"/>
            <p:cNvSpPr txBox="1">
              <a:spLocks noChangeArrowheads="1"/>
            </p:cNvSpPr>
            <p:nvPr/>
          </p:nvSpPr>
          <p:spPr bwMode="auto">
            <a:xfrm>
              <a:off x="3696" y="1290"/>
              <a:ext cx="136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в колонии</a:t>
              </a:r>
            </a:p>
          </p:txBody>
        </p:sp>
      </p:grpSp>
      <p:sp>
        <p:nvSpPr>
          <p:cNvPr id="16389" name="AutoShape 69"/>
          <p:cNvSpPr>
            <a:spLocks noChangeArrowheads="1"/>
          </p:cNvSpPr>
          <p:nvPr/>
        </p:nvSpPr>
        <p:spPr bwMode="auto">
          <a:xfrm rot="438543">
            <a:off x="3779838" y="1557338"/>
            <a:ext cx="1873250" cy="595312"/>
          </a:xfrm>
          <a:prstGeom prst="curvedDownArrow">
            <a:avLst>
              <a:gd name="adj1" fmla="val 27373"/>
              <a:gd name="adj2" fmla="val 112566"/>
              <a:gd name="adj3" fmla="val 47958"/>
            </a:avLst>
          </a:prstGeom>
          <a:solidFill>
            <a:srgbClr val="AFC2FF"/>
          </a:solidFill>
          <a:ln w="9525">
            <a:solidFill>
              <a:srgbClr val="0000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390" name="WordArt 58"/>
          <p:cNvSpPr>
            <a:spLocks noChangeArrowheads="1" noChangeShapeType="1" noTextEdit="1"/>
          </p:cNvSpPr>
          <p:nvPr/>
        </p:nvSpPr>
        <p:spPr bwMode="auto">
          <a:xfrm>
            <a:off x="2339975" y="279400"/>
            <a:ext cx="6264275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РАЗВИТИЕ ТОРГОВЛИ</a:t>
            </a:r>
          </a:p>
        </p:txBody>
      </p:sp>
      <p:grpSp>
        <p:nvGrpSpPr>
          <p:cNvPr id="16391" name="Group 73"/>
          <p:cNvGrpSpPr>
            <a:grpSpLocks/>
          </p:cNvGrpSpPr>
          <p:nvPr/>
        </p:nvGrpSpPr>
        <p:grpSpPr bwMode="auto">
          <a:xfrm>
            <a:off x="755650" y="1844675"/>
            <a:ext cx="3384550" cy="720725"/>
            <a:chOff x="476" y="1207"/>
            <a:chExt cx="2132" cy="454"/>
          </a:xfrm>
        </p:grpSpPr>
        <p:sp>
          <p:nvSpPr>
            <p:cNvPr id="16409" name="Oval 61"/>
            <p:cNvSpPr>
              <a:spLocks noChangeArrowheads="1"/>
            </p:cNvSpPr>
            <p:nvPr/>
          </p:nvSpPr>
          <p:spPr bwMode="auto">
            <a:xfrm>
              <a:off x="476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410" name="Text Box 65"/>
            <p:cNvSpPr txBox="1">
              <a:spLocks noChangeArrowheads="1"/>
            </p:cNvSpPr>
            <p:nvPr/>
          </p:nvSpPr>
          <p:spPr bwMode="auto">
            <a:xfrm>
              <a:off x="476" y="1282"/>
              <a:ext cx="21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из городов Греции</a:t>
              </a:r>
            </a:p>
          </p:txBody>
        </p:sp>
      </p:grp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323850" y="836613"/>
            <a:ext cx="5111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990033"/>
                </a:solidFill>
                <a:latin typeface="Arial Narrow" pitchFamily="34" charset="0"/>
              </a:rPr>
              <a:t>Греческие купцы привозили: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5062538" y="2752725"/>
            <a:ext cx="3529012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   оливковое масло, вино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5064125" y="3402013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   изделия ремесла: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5783263" y="3905250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оружие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5784850" y="4456113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ва</a:t>
            </a:r>
            <a:r>
              <a:rPr lang="ru-RU" sz="2400">
                <a:solidFill>
                  <a:srgbClr val="580058"/>
                </a:solidFill>
                <a:latin typeface="Arial Unicode MS" pitchFamily="34" charset="-128"/>
              </a:rPr>
              <a:t>з</a:t>
            </a: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ы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5756275" y="4986338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статуи из мрамора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5783263" y="5489575"/>
            <a:ext cx="1152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ткани</a:t>
            </a:r>
          </a:p>
        </p:txBody>
      </p:sp>
      <p:sp>
        <p:nvSpPr>
          <p:cNvPr id="21606" name="Oval 102"/>
          <p:cNvSpPr>
            <a:spLocks noChangeArrowheads="1"/>
          </p:cNvSpPr>
          <p:nvPr/>
        </p:nvSpPr>
        <p:spPr bwMode="auto">
          <a:xfrm>
            <a:off x="5207000" y="2968625"/>
            <a:ext cx="130175" cy="115888"/>
          </a:xfrm>
          <a:prstGeom prst="ellipse">
            <a:avLst/>
          </a:prstGeom>
          <a:solidFill>
            <a:srgbClr val="420042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607" name="Oval 103"/>
          <p:cNvSpPr>
            <a:spLocks noChangeArrowheads="1"/>
          </p:cNvSpPr>
          <p:nvPr/>
        </p:nvSpPr>
        <p:spPr bwMode="auto">
          <a:xfrm>
            <a:off x="5221288" y="3575050"/>
            <a:ext cx="130175" cy="115888"/>
          </a:xfrm>
          <a:prstGeom prst="ellipse">
            <a:avLst/>
          </a:prstGeom>
          <a:solidFill>
            <a:srgbClr val="420042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6401" name="Picture 159" descr="амфора-древня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487863"/>
            <a:ext cx="14382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 Box 160"/>
          <p:cNvSpPr txBox="1">
            <a:spLocks noChangeArrowheads="1"/>
          </p:cNvSpPr>
          <p:nvPr/>
        </p:nvSpPr>
        <p:spPr bwMode="auto">
          <a:xfrm>
            <a:off x="5003800" y="6021388"/>
            <a:ext cx="3529013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80058"/>
                </a:solidFill>
                <a:latin typeface="Arial Narrow" pitchFamily="34" charset="0"/>
              </a:rPr>
              <a:t>Амфора – </a:t>
            </a: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сосуд для хранения вина или масла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  <p:pic>
        <p:nvPicPr>
          <p:cNvPr id="16403" name="Picture 164" descr="Статуя-2"/>
          <p:cNvPicPr>
            <a:picLocks noChangeAspect="1" noChangeArrowheads="1"/>
          </p:cNvPicPr>
          <p:nvPr/>
        </p:nvPicPr>
        <p:blipFill>
          <a:blip r:embed="rId7">
            <a:lum bright="6000" contrast="12000"/>
          </a:blip>
          <a:srcRect/>
          <a:stretch>
            <a:fillRect/>
          </a:stretch>
        </p:blipFill>
        <p:spPr bwMode="auto">
          <a:xfrm>
            <a:off x="250825" y="2276475"/>
            <a:ext cx="20097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62" descr="сбор-оливок-мал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/>
          <a:stretch>
            <a:fillRect/>
          </a:stretch>
        </p:blipFill>
        <p:spPr bwMode="auto">
          <a:xfrm>
            <a:off x="1331913" y="4508500"/>
            <a:ext cx="14382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61" descr="кратер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5229225"/>
            <a:ext cx="15128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65" descr="афинская монетка"/>
          <p:cNvPicPr>
            <a:picLocks noChangeAspect="1" noChangeArrowheads="1"/>
          </p:cNvPicPr>
          <p:nvPr/>
        </p:nvPicPr>
        <p:blipFill>
          <a:blip r:embed="rId10">
            <a:lum contrast="6000"/>
          </a:blip>
          <a:srcRect/>
          <a:stretch>
            <a:fillRect/>
          </a:stretch>
        </p:blipFill>
        <p:spPr bwMode="auto">
          <a:xfrm>
            <a:off x="2916238" y="42926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166" descr="монеточ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191008">
            <a:off x="2268538" y="3644900"/>
            <a:ext cx="808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Text Box 167"/>
          <p:cNvSpPr txBox="1">
            <a:spLocks noChangeArrowheads="1"/>
          </p:cNvSpPr>
          <p:nvPr/>
        </p:nvSpPr>
        <p:spPr bwMode="auto">
          <a:xfrm>
            <a:off x="2124075" y="3284538"/>
            <a:ext cx="1871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Монеты</a:t>
            </a:r>
            <a:r>
              <a:rPr lang="en-US" sz="1800">
                <a:solidFill>
                  <a:srgbClr val="580058"/>
                </a:solidFill>
                <a:latin typeface="Arial Narrow" pitchFamily="34" charset="0"/>
              </a:rPr>
              <a:t> </a:t>
            </a: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из Афин 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0" grpId="0" animBg="1"/>
      <p:bldP spid="21572" grpId="0"/>
      <p:bldP spid="21593" grpId="0" animBg="1"/>
      <p:bldP spid="21594" grpId="0"/>
      <p:bldP spid="21595" grpId="0"/>
      <p:bldP spid="21596" grpId="0"/>
      <p:bldP spid="21597" grpId="0"/>
      <p:bldP spid="21601" grpId="0"/>
      <p:bldP spid="21606" grpId="0" animBg="1"/>
      <p:bldP spid="216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rot="21335516" flipH="1">
            <a:off x="3562350" y="2146300"/>
            <a:ext cx="1873250" cy="595313"/>
          </a:xfrm>
          <a:prstGeom prst="curvedDownArrow">
            <a:avLst>
              <a:gd name="adj1" fmla="val 27373"/>
              <a:gd name="adj2" fmla="val 112566"/>
              <a:gd name="adj3" fmla="val 47958"/>
            </a:avLst>
          </a:prstGeom>
          <a:solidFill>
            <a:srgbClr val="AFC2FF"/>
          </a:solidFill>
          <a:ln w="9525">
            <a:solidFill>
              <a:srgbClr val="0000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264275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РАЗВИТИЕ ТОРГОВЛИ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851275" y="977900"/>
            <a:ext cx="51117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990033"/>
                </a:solidFill>
                <a:latin typeface="Arial Narrow" pitchFamily="34" charset="0"/>
              </a:rPr>
              <a:t>Греческие купцы привозили: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5076825" y="2525713"/>
            <a:ext cx="3311525" cy="720725"/>
            <a:chOff x="3334" y="1207"/>
            <a:chExt cx="2086" cy="454"/>
          </a:xfrm>
        </p:grpSpPr>
        <p:sp>
          <p:nvSpPr>
            <p:cNvPr id="17486" name="Oval 13"/>
            <p:cNvSpPr>
              <a:spLocks noChangeArrowheads="1"/>
            </p:cNvSpPr>
            <p:nvPr/>
          </p:nvSpPr>
          <p:spPr bwMode="auto">
            <a:xfrm>
              <a:off x="3334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487" name="Text Box 14"/>
            <p:cNvSpPr txBox="1">
              <a:spLocks noChangeArrowheads="1"/>
            </p:cNvSpPr>
            <p:nvPr/>
          </p:nvSpPr>
          <p:spPr bwMode="auto">
            <a:xfrm>
              <a:off x="3696" y="1290"/>
              <a:ext cx="136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из колоний</a:t>
              </a:r>
            </a:p>
          </p:txBody>
        </p:sp>
      </p:grpSp>
      <p:grpSp>
        <p:nvGrpSpPr>
          <p:cNvPr id="17414" name="Group 15"/>
          <p:cNvGrpSpPr>
            <a:grpSpLocks/>
          </p:cNvGrpSpPr>
          <p:nvPr/>
        </p:nvGrpSpPr>
        <p:grpSpPr bwMode="auto">
          <a:xfrm>
            <a:off x="611188" y="2471738"/>
            <a:ext cx="3384550" cy="720725"/>
            <a:chOff x="476" y="1207"/>
            <a:chExt cx="2132" cy="454"/>
          </a:xfrm>
        </p:grpSpPr>
        <p:sp>
          <p:nvSpPr>
            <p:cNvPr id="17484" name="Oval 16"/>
            <p:cNvSpPr>
              <a:spLocks noChangeArrowheads="1"/>
            </p:cNvSpPr>
            <p:nvPr/>
          </p:nvSpPr>
          <p:spPr bwMode="auto">
            <a:xfrm>
              <a:off x="476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485" name="Text Box 17"/>
            <p:cNvSpPr txBox="1">
              <a:spLocks noChangeArrowheads="1"/>
            </p:cNvSpPr>
            <p:nvPr/>
          </p:nvSpPr>
          <p:spPr bwMode="auto">
            <a:xfrm>
              <a:off x="476" y="1282"/>
              <a:ext cx="21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в города Греции</a:t>
              </a:r>
            </a:p>
          </p:txBody>
        </p:sp>
      </p:grpSp>
      <p:grpSp>
        <p:nvGrpSpPr>
          <p:cNvPr id="17415" name="Group 29"/>
          <p:cNvGrpSpPr>
            <a:grpSpLocks/>
          </p:cNvGrpSpPr>
          <p:nvPr/>
        </p:nvGrpSpPr>
        <p:grpSpPr bwMode="auto">
          <a:xfrm rot="5400000">
            <a:off x="-3132931" y="3383756"/>
            <a:ext cx="6940550" cy="173038"/>
            <a:chOff x="204" y="3748"/>
            <a:chExt cx="5329" cy="136"/>
          </a:xfrm>
        </p:grpSpPr>
        <p:pic>
          <p:nvPicPr>
            <p:cNvPr id="17430" name="Picture 30" descr="Орнамент греческий-кусочек-бело-синий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0" y="374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1" name="Group 31"/>
            <p:cNvGrpSpPr>
              <a:grpSpLocks/>
            </p:cNvGrpSpPr>
            <p:nvPr/>
          </p:nvGrpSpPr>
          <p:grpSpPr bwMode="auto">
            <a:xfrm>
              <a:off x="204" y="3748"/>
              <a:ext cx="5329" cy="136"/>
              <a:chOff x="204" y="3748"/>
              <a:chExt cx="5329" cy="136"/>
            </a:xfrm>
          </p:grpSpPr>
          <p:pic>
            <p:nvPicPr>
              <p:cNvPr id="17432" name="Picture 3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3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6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34" name="Group 34"/>
              <p:cNvGrpSpPr>
                <a:grpSpLocks/>
              </p:cNvGrpSpPr>
              <p:nvPr/>
            </p:nvGrpSpPr>
            <p:grpSpPr bwMode="auto">
              <a:xfrm>
                <a:off x="204" y="3748"/>
                <a:ext cx="5329" cy="136"/>
                <a:chOff x="204" y="3748"/>
                <a:chExt cx="5329" cy="136"/>
              </a:xfrm>
            </p:grpSpPr>
            <p:grpSp>
              <p:nvGrpSpPr>
                <p:cNvPr id="17435" name="Group 35"/>
                <p:cNvGrpSpPr>
                  <a:grpSpLocks/>
                </p:cNvGrpSpPr>
                <p:nvPr/>
              </p:nvGrpSpPr>
              <p:grpSpPr bwMode="auto">
                <a:xfrm>
                  <a:off x="204" y="3748"/>
                  <a:ext cx="2381" cy="136"/>
                  <a:chOff x="204" y="3748"/>
                  <a:chExt cx="2381" cy="136"/>
                </a:xfrm>
              </p:grpSpPr>
              <p:grpSp>
                <p:nvGrpSpPr>
                  <p:cNvPr id="1746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04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7476" name="Picture 3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7" name="Picture 3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8" name="Picture 3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9" name="Picture 4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80" name="Picture 4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81" name="Picture 4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82" name="Picture 4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83" name="Picture 4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7462" name="Picture 4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63" name="Picture 4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64" name="Picture 4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65" name="Picture 4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66" name="Picture 4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5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7467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111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7468" name="Picture 5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69" name="Picture 5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0" name="Picture 5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1" name="Picture 5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2" name="Picture 5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3" name="Picture 5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4" name="Picture 5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475" name="Picture 5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7436" name="Group 59"/>
                <p:cNvGrpSpPr>
                  <a:grpSpLocks/>
                </p:cNvGrpSpPr>
                <p:nvPr/>
              </p:nvGrpSpPr>
              <p:grpSpPr bwMode="auto">
                <a:xfrm>
                  <a:off x="2812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7453" name="Picture 6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4" name="Picture 6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5" name="Picture 6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6" name="Picture 6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7" name="Picture 6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8" name="Picture 6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9" name="Picture 6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60" name="Picture 6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7437" name="Picture 68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26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8" name="Picture 69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66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39" name="Picture 70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4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0" name="Picture 71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3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441" name="Group 72"/>
                <p:cNvGrpSpPr>
                  <a:grpSpLocks/>
                </p:cNvGrpSpPr>
                <p:nvPr/>
              </p:nvGrpSpPr>
              <p:grpSpPr bwMode="auto">
                <a:xfrm>
                  <a:off x="3719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7445" name="Picture 7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46" name="Picture 7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47" name="Picture 7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48" name="Picture 7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49" name="Picture 7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0" name="Picture 7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1" name="Picture 7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452" name="Picture 8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7442" name="Picture 81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93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3" name="Picture 82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307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4" name="Picture 83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755650" y="3535363"/>
            <a:ext cx="3240088" cy="2879725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1187450" y="3725863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пшеницу</a:t>
            </a:r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1187450" y="4230688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рабов</a:t>
            </a:r>
          </a:p>
        </p:txBody>
      </p:sp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1189038" y="4733925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мед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1187450" y="5238750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шкуры животных</a:t>
            </a:r>
          </a:p>
        </p:txBody>
      </p:sp>
      <p:pic>
        <p:nvPicPr>
          <p:cNvPr id="17421" name="Picture 99" descr="торговля-вазопис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55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1187450" y="5741988"/>
            <a:ext cx="1223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скот </a:t>
            </a:r>
          </a:p>
        </p:txBody>
      </p:sp>
      <p:pic>
        <p:nvPicPr>
          <p:cNvPr id="17423" name="Picture 101" descr="монеты из Миле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46438"/>
            <a:ext cx="2016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97" descr="охотник "/>
          <p:cNvPicPr>
            <a:picLocks noChangeAspect="1" noChangeArrowheads="1"/>
          </p:cNvPicPr>
          <p:nvPr/>
        </p:nvPicPr>
        <p:blipFill>
          <a:blip r:embed="rId8">
            <a:lum bright="6000" contrast="12000"/>
          </a:blip>
          <a:srcRect/>
          <a:stretch>
            <a:fillRect/>
          </a:stretch>
        </p:blipFill>
        <p:spPr bwMode="auto">
          <a:xfrm>
            <a:off x="6413500" y="3175000"/>
            <a:ext cx="2695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02"/>
          <p:cNvSpPr txBox="1">
            <a:spLocks noChangeArrowheads="1"/>
          </p:cNvSpPr>
          <p:nvPr/>
        </p:nvSpPr>
        <p:spPr bwMode="auto">
          <a:xfrm>
            <a:off x="5219700" y="5006975"/>
            <a:ext cx="1439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из г. Милета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  <p:sp>
        <p:nvSpPr>
          <p:cNvPr id="17426" name="Text Box 103"/>
          <p:cNvSpPr txBox="1">
            <a:spLocks noChangeArrowheads="1"/>
          </p:cNvSpPr>
          <p:nvPr/>
        </p:nvSpPr>
        <p:spPr bwMode="auto">
          <a:xfrm>
            <a:off x="468313" y="1484313"/>
            <a:ext cx="34559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Взвешивание сильфия (ценного растения) в г. Кирены (Африка)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  <p:pic>
        <p:nvPicPr>
          <p:cNvPr id="17427" name="Picture 105" descr="монеты-с-Родоса"/>
          <p:cNvPicPr>
            <a:picLocks noChangeAspect="1" noChangeArrowheads="1"/>
          </p:cNvPicPr>
          <p:nvPr/>
        </p:nvPicPr>
        <p:blipFill>
          <a:blip r:embed="rId9">
            <a:lum bright="-6000" contrast="6000"/>
          </a:blip>
          <a:srcRect/>
          <a:stretch>
            <a:fillRect/>
          </a:stretch>
        </p:blipFill>
        <p:spPr bwMode="auto">
          <a:xfrm>
            <a:off x="4284663" y="4924425"/>
            <a:ext cx="18716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Text Box 106"/>
          <p:cNvSpPr txBox="1">
            <a:spLocks noChangeArrowheads="1"/>
          </p:cNvSpPr>
          <p:nvPr/>
        </p:nvSpPr>
        <p:spPr bwMode="auto">
          <a:xfrm>
            <a:off x="3995738" y="4543425"/>
            <a:ext cx="15128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Монеты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  <p:sp>
        <p:nvSpPr>
          <p:cNvPr id="17429" name="Text Box 107"/>
          <p:cNvSpPr txBox="1">
            <a:spLocks noChangeArrowheads="1"/>
          </p:cNvSpPr>
          <p:nvPr/>
        </p:nvSpPr>
        <p:spPr bwMode="auto">
          <a:xfrm>
            <a:off x="4067175" y="6094413"/>
            <a:ext cx="1439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580058"/>
                </a:solidFill>
                <a:latin typeface="Arial Narrow" pitchFamily="34" charset="0"/>
              </a:rPr>
              <a:t>с о. Родос</a:t>
            </a:r>
            <a:endParaRPr lang="ru-RU" sz="1400">
              <a:solidFill>
                <a:srgbClr val="580058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2" grpId="0" animBg="1"/>
      <p:bldP spid="22613" grpId="0"/>
      <p:bldP spid="22615" grpId="0"/>
      <p:bldP spid="22616" grpId="0"/>
      <p:bldP spid="22617" grpId="0"/>
      <p:bldP spid="22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0" descr="гребень из скифского курга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284538"/>
            <a:ext cx="2492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924300" y="215900"/>
            <a:ext cx="496887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ГРЕКИ  И  СКИФЫ</a:t>
            </a:r>
          </a:p>
        </p:txBody>
      </p:sp>
      <p:grpSp>
        <p:nvGrpSpPr>
          <p:cNvPr id="18436" name="Group 80"/>
          <p:cNvGrpSpPr>
            <a:grpSpLocks/>
          </p:cNvGrpSpPr>
          <p:nvPr/>
        </p:nvGrpSpPr>
        <p:grpSpPr bwMode="auto">
          <a:xfrm>
            <a:off x="277813" y="476250"/>
            <a:ext cx="3590925" cy="158750"/>
            <a:chOff x="384" y="336"/>
            <a:chExt cx="4608" cy="161"/>
          </a:xfrm>
        </p:grpSpPr>
        <p:grpSp>
          <p:nvGrpSpPr>
            <p:cNvPr id="18455" name="Group 81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8474" name="Picture 8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5" name="Picture 8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6" name="Picture 8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7" name="Picture 8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8" name="Picture 8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9" name="Picture 8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0" name="Picture 8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1" name="Picture 8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56" name="Group 90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8466" name="Picture 9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8" name="Picture 9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9" name="Picture 9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0" name="Picture 9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1" name="Picture 9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2" name="Picture 9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3" name="Picture 9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57" name="Group 99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8458" name="Picture 10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10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0" name="Picture 10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1" name="Picture 10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2" name="Picture 10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3" name="Picture 10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4" name="Picture 10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5" name="Picture 10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7" name="Text Box 114"/>
          <p:cNvSpPr txBox="1">
            <a:spLocks noChangeArrowheads="1"/>
          </p:cNvSpPr>
          <p:nvPr/>
        </p:nvSpPr>
        <p:spPr bwMode="auto">
          <a:xfrm>
            <a:off x="6443663" y="1196975"/>
            <a:ext cx="22320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</a:t>
            </a:r>
            <a:r>
              <a:rPr lang="ru-RU">
                <a:solidFill>
                  <a:srgbClr val="580058"/>
                </a:solidFill>
                <a:latin typeface="Arial Narrow" pitchFamily="34" charset="0"/>
              </a:rPr>
              <a:t>Скифский лучник. </a:t>
            </a:r>
            <a:r>
              <a:rPr lang="ru-RU" sz="1600">
                <a:solidFill>
                  <a:srgbClr val="580058"/>
                </a:solidFill>
                <a:latin typeface="Arial Narrow" pitchFamily="34" charset="0"/>
              </a:rPr>
              <a:t>Изображение на древнегреческой вазе</a:t>
            </a:r>
          </a:p>
        </p:txBody>
      </p:sp>
      <p:sp>
        <p:nvSpPr>
          <p:cNvPr id="18438" name="Text Box 115"/>
          <p:cNvSpPr txBox="1">
            <a:spLocks noChangeArrowheads="1"/>
          </p:cNvSpPr>
          <p:nvPr/>
        </p:nvSpPr>
        <p:spPr bwMode="auto">
          <a:xfrm>
            <a:off x="1547813" y="6272213"/>
            <a:ext cx="4500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580058"/>
                </a:solidFill>
                <a:latin typeface="Arial Narrow" pitchFamily="34" charset="0"/>
              </a:rPr>
              <a:t>Золотые вещи из скифских курганов</a:t>
            </a:r>
            <a:endParaRPr lang="ru-RU" sz="1600">
              <a:solidFill>
                <a:srgbClr val="580058"/>
              </a:solidFill>
              <a:latin typeface="Arial Narrow" pitchFamily="34" charset="0"/>
            </a:endParaRPr>
          </a:p>
        </p:txBody>
      </p:sp>
      <p:grpSp>
        <p:nvGrpSpPr>
          <p:cNvPr id="18439" name="Group 122"/>
          <p:cNvGrpSpPr>
            <a:grpSpLocks/>
          </p:cNvGrpSpPr>
          <p:nvPr/>
        </p:nvGrpSpPr>
        <p:grpSpPr bwMode="auto">
          <a:xfrm>
            <a:off x="323850" y="1052513"/>
            <a:ext cx="4967288" cy="4968875"/>
            <a:chOff x="204" y="663"/>
            <a:chExt cx="3129" cy="3130"/>
          </a:xfrm>
        </p:grpSpPr>
        <p:pic>
          <p:nvPicPr>
            <p:cNvPr id="18443" name="Picture 75" descr="Причерноморье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" y="663"/>
              <a:ext cx="3129" cy="3109"/>
            </a:xfrm>
            <a:prstGeom prst="rect">
              <a:avLst/>
            </a:prstGeom>
            <a:noFill/>
            <a:ln w="9525">
              <a:solidFill>
                <a:srgbClr val="000096"/>
              </a:solidFill>
              <a:miter lim="800000"/>
              <a:headEnd/>
              <a:tailEnd/>
            </a:ln>
          </p:spPr>
        </p:pic>
        <p:sp>
          <p:nvSpPr>
            <p:cNvPr id="24652" name="Text Box 76"/>
            <p:cNvSpPr txBox="1">
              <a:spLocks noChangeArrowheads="1"/>
            </p:cNvSpPr>
            <p:nvPr/>
          </p:nvSpPr>
          <p:spPr bwMode="auto">
            <a:xfrm>
              <a:off x="1383" y="1162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60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Ольвия</a:t>
              </a:r>
            </a:p>
          </p:txBody>
        </p:sp>
        <p:sp>
          <p:nvSpPr>
            <p:cNvPr id="18445" name="Oval 77"/>
            <p:cNvSpPr>
              <a:spLocks noChangeArrowheads="1"/>
            </p:cNvSpPr>
            <p:nvPr/>
          </p:nvSpPr>
          <p:spPr bwMode="auto">
            <a:xfrm>
              <a:off x="1856" y="135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Text Box 78"/>
            <p:cNvSpPr txBox="1">
              <a:spLocks noChangeArrowheads="1"/>
            </p:cNvSpPr>
            <p:nvPr/>
          </p:nvSpPr>
          <p:spPr bwMode="auto">
            <a:xfrm>
              <a:off x="1701" y="1838"/>
              <a:ext cx="127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rgbClr val="000096"/>
                  </a:solidFill>
                  <a:latin typeface="Arial" charset="0"/>
                </a:rPr>
                <a:t>Черное море</a:t>
              </a:r>
            </a:p>
          </p:txBody>
        </p:sp>
        <p:sp>
          <p:nvSpPr>
            <p:cNvPr id="18447" name="Text Box 79"/>
            <p:cNvSpPr txBox="1">
              <a:spLocks noChangeArrowheads="1"/>
            </p:cNvSpPr>
            <p:nvPr/>
          </p:nvSpPr>
          <p:spPr bwMode="auto">
            <a:xfrm rot="3389637">
              <a:off x="733" y="3098"/>
              <a:ext cx="11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solidFill>
                    <a:srgbClr val="000096"/>
                  </a:solidFill>
                  <a:latin typeface="Arial" charset="0"/>
                </a:rPr>
                <a:t>Эгейское море</a:t>
              </a:r>
            </a:p>
          </p:txBody>
        </p:sp>
        <p:sp>
          <p:nvSpPr>
            <p:cNvPr id="18448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10" y="981"/>
              <a:ext cx="1315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42302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990033"/>
                  </a:solidFill>
                  <a:latin typeface="Arial"/>
                  <a:cs typeface="Arial"/>
                </a:rPr>
                <a:t>скифы</a:t>
              </a:r>
            </a:p>
          </p:txBody>
        </p:sp>
        <p:sp>
          <p:nvSpPr>
            <p:cNvPr id="24692" name="Text Box 116"/>
            <p:cNvSpPr txBox="1">
              <a:spLocks noChangeArrowheads="1"/>
            </p:cNvSpPr>
            <p:nvPr/>
          </p:nvSpPr>
          <p:spPr bwMode="auto">
            <a:xfrm>
              <a:off x="1474" y="3022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60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Милет</a:t>
              </a:r>
            </a:p>
          </p:txBody>
        </p:sp>
        <p:sp>
          <p:nvSpPr>
            <p:cNvPr id="18450" name="Oval 117"/>
            <p:cNvSpPr>
              <a:spLocks noChangeArrowheads="1"/>
            </p:cNvSpPr>
            <p:nvPr/>
          </p:nvSpPr>
          <p:spPr bwMode="auto">
            <a:xfrm>
              <a:off x="977" y="311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Oval 118"/>
            <p:cNvSpPr>
              <a:spLocks noChangeArrowheads="1"/>
            </p:cNvSpPr>
            <p:nvPr/>
          </p:nvSpPr>
          <p:spPr bwMode="auto">
            <a:xfrm>
              <a:off x="1485" y="3174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Text Box 119"/>
            <p:cNvSpPr txBox="1">
              <a:spLocks noChangeArrowheads="1"/>
            </p:cNvSpPr>
            <p:nvPr/>
          </p:nvSpPr>
          <p:spPr bwMode="auto">
            <a:xfrm>
              <a:off x="839" y="3113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>
                  <a:latin typeface="Georgia" pitchFamily="18" charset="0"/>
                </a:rPr>
                <a:t>Афины</a:t>
              </a:r>
            </a:p>
          </p:txBody>
        </p:sp>
        <p:sp>
          <p:nvSpPr>
            <p:cNvPr id="18453" name="Text Box 120"/>
            <p:cNvSpPr txBox="1">
              <a:spLocks noChangeArrowheads="1"/>
            </p:cNvSpPr>
            <p:nvPr/>
          </p:nvSpPr>
          <p:spPr bwMode="auto">
            <a:xfrm>
              <a:off x="612" y="3191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900">
                  <a:latin typeface="Georgia" pitchFamily="18" charset="0"/>
                </a:rPr>
                <a:t>Спарта</a:t>
              </a:r>
            </a:p>
          </p:txBody>
        </p:sp>
        <p:sp>
          <p:nvSpPr>
            <p:cNvPr id="18454" name="Oval 121"/>
            <p:cNvSpPr>
              <a:spLocks noChangeArrowheads="1"/>
            </p:cNvSpPr>
            <p:nvPr/>
          </p:nvSpPr>
          <p:spPr bwMode="auto">
            <a:xfrm>
              <a:off x="777" y="329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0" name="Line 124"/>
          <p:cNvSpPr>
            <a:spLocks noChangeShapeType="1"/>
          </p:cNvSpPr>
          <p:nvPr/>
        </p:nvSpPr>
        <p:spPr bwMode="auto">
          <a:xfrm flipV="1">
            <a:off x="2411413" y="2205038"/>
            <a:ext cx="576262" cy="2808287"/>
          </a:xfrm>
          <a:prstGeom prst="line">
            <a:avLst/>
          </a:prstGeom>
          <a:noFill/>
          <a:ln w="28575">
            <a:solidFill>
              <a:srgbClr val="000096"/>
            </a:solidFill>
            <a:prstDash val="dash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8441" name="Picture 127" descr="золотая греческая ваза"/>
          <p:cNvPicPr>
            <a:picLocks noChangeAspect="1" noChangeArrowheads="1"/>
          </p:cNvPicPr>
          <p:nvPr/>
        </p:nvPicPr>
        <p:blipFill>
          <a:blip r:embed="rId7">
            <a:lum bright="-6000" contrast="6000"/>
          </a:blip>
          <a:srcRect/>
          <a:stretch>
            <a:fillRect/>
          </a:stretch>
        </p:blipFill>
        <p:spPr bwMode="auto">
          <a:xfrm>
            <a:off x="5364163" y="4868863"/>
            <a:ext cx="15144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04" name="Picture 128" descr="скифский-лучник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692150"/>
            <a:ext cx="2447925" cy="2008188"/>
          </a:xfrm>
          <a:prstGeom prst="rect">
            <a:avLst/>
          </a:prstGeom>
          <a:noFill/>
          <a:effectLst>
            <a:outerShdw dist="45791" dir="12821404" algn="ctr" rotWithShape="0">
              <a:srgbClr val="AFC2FF"/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55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Book Antiqua"/>
              </a:rPr>
              <a:t>ЧТО  ДАЛА  КОЛОНИЗАЦИЯ  ГРЕКАМ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8208963" cy="1187450"/>
          </a:xfrm>
          <a:prstGeom prst="rect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расширила знания древних греков. Они встретились со множеством новых для них народов, узнали об их обычаях, религии и культуре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3398838"/>
            <a:ext cx="8208963" cy="822325"/>
          </a:xfrm>
          <a:prstGeom prst="rect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способствовала развитию хозяйства и торговли, а также мореплавания. Росли и богатели новые города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750" y="4613275"/>
            <a:ext cx="8208963" cy="1614488"/>
          </a:xfrm>
          <a:prstGeom prst="rect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заставила греков осознать себя единым народом, отличающимся от других народов. Греки стали называть себя </a:t>
            </a:r>
            <a:r>
              <a:rPr lang="ru-RU" sz="2800">
                <a:solidFill>
                  <a:srgbClr val="990033"/>
                </a:solidFill>
                <a:latin typeface="Arial Narrow" pitchFamily="34" charset="0"/>
              </a:rPr>
              <a:t>эллинами</a:t>
            </a: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, а свою страну - </a:t>
            </a:r>
            <a:r>
              <a:rPr lang="ru-RU" sz="2800">
                <a:solidFill>
                  <a:srgbClr val="990033"/>
                </a:solidFill>
                <a:latin typeface="Arial Narrow" pitchFamily="34" charset="0"/>
              </a:rPr>
              <a:t>Элладой</a:t>
            </a: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.  Другие народы они называли варварами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28082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990033"/>
                </a:solidFill>
                <a:latin typeface="Arial Narrow" pitchFamily="34" charset="0"/>
              </a:rPr>
              <a:t>Колонизация: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67038" y="1298575"/>
            <a:ext cx="5781675" cy="188913"/>
            <a:chOff x="384" y="336"/>
            <a:chExt cx="4608" cy="161"/>
          </a:xfrm>
        </p:grpSpPr>
        <p:grpSp>
          <p:nvGrpSpPr>
            <p:cNvPr id="19466" name="Group 11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9485" name="Picture 1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6" name="Picture 1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8" name="Picture 1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9" name="Picture 1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0" name="Picture 1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1" name="Picture 1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67" name="Group 20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9477" name="Picture 2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8" name="Picture 2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9" name="Picture 2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0" name="Picture 2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1" name="Picture 2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2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3" name="Picture 2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2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68" name="Group 29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9469" name="Picture 3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3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1" name="Picture 3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2" name="Picture 3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3" name="Picture 3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4" name="Picture 3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5" name="Picture 3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6" name="Picture 3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350" name="Picture 38" descr="Орнамент греческий-кусочек-синий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3A4"/>
              </a:clrFrom>
              <a:clrTo>
                <a:srgbClr val="FCF3A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106738"/>
            <a:ext cx="242888" cy="204787"/>
          </a:xfrm>
          <a:prstGeom prst="rect">
            <a:avLst/>
          </a:prstGeom>
          <a:gradFill rotWithShape="1">
            <a:gsLst>
              <a:gs pos="0">
                <a:srgbClr val="C5FFC5">
                  <a:alpha val="50000"/>
                </a:srgbClr>
              </a:gs>
              <a:gs pos="100000">
                <a:srgbClr val="BDD2FB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</p:pic>
      <p:pic>
        <p:nvPicPr>
          <p:cNvPr id="13351" name="Picture 39" descr="Орнамент греческий-кусочек-синий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3A4"/>
              </a:clrFrom>
              <a:clrTo>
                <a:srgbClr val="FCF3A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330700"/>
            <a:ext cx="242888" cy="204788"/>
          </a:xfrm>
          <a:prstGeom prst="rect">
            <a:avLst/>
          </a:prstGeom>
          <a:gradFill rotWithShape="1">
            <a:gsLst>
              <a:gs pos="0">
                <a:srgbClr val="C5FFC5">
                  <a:alpha val="50000"/>
                </a:srgbClr>
              </a:gs>
              <a:gs pos="100000">
                <a:srgbClr val="BDD2FB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28688" y="500063"/>
            <a:ext cx="7572375" cy="584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u="sng">
                <a:cs typeface="Times New Roman" pitchFamily="18" charset="0"/>
              </a:rPr>
              <a:t>Тест для самопроверки учащихся</a:t>
            </a:r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>1. </a:t>
            </a:r>
            <a:r>
              <a:rPr lang="ru-RU" sz="1800">
                <a:cs typeface="Times New Roman" pitchFamily="18" charset="0"/>
              </a:rPr>
              <a:t>Греки покидали Родину и основывали свои поселения из-за:</a:t>
            </a:r>
            <a:endParaRPr lang="ru-RU" sz="1800"/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>        а) увеличения притока рабов в полисы Греции</a:t>
            </a:r>
            <a:endParaRPr lang="ru-RU" sz="1400"/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>        б) угрозы голода</a:t>
            </a:r>
            <a:endParaRPr lang="ru-RU" sz="1400"/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>        в) вторжения племен дорийцев с севера.</a:t>
            </a:r>
            <a:endParaRPr lang="en-US" sz="1400">
              <a:cs typeface="Times New Roman" pitchFamily="18" charset="0"/>
            </a:endParaRPr>
          </a:p>
          <a:p>
            <a:pPr indent="449263" eaLnBrk="0" hangingPunct="0"/>
            <a:r>
              <a:rPr lang="ru-RU" sz="1800">
                <a:cs typeface="Times New Roman" pitchFamily="18" charset="0"/>
              </a:rPr>
              <a:t>2. Где греки основывали свои колонии?       </a:t>
            </a:r>
            <a:r>
              <a:rPr lang="ru-RU" sz="1400">
                <a:cs typeface="Times New Roman" pitchFamily="18" charset="0"/>
              </a:rPr>
              <a:t>                           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а) в глубине чужих территорий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б) во внутренних районах балканского полуострова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в) на побережье Средиземного и Черного морей.</a:t>
            </a:r>
            <a:endParaRPr lang="ru-RU" sz="1400"/>
          </a:p>
          <a:p>
            <a:pPr indent="449263" eaLnBrk="0" hangingPunct="0"/>
            <a:r>
              <a:rPr lang="ru-RU" sz="1800">
                <a:cs typeface="Times New Roman" pitchFamily="18" charset="0"/>
              </a:rPr>
              <a:t>3. Товары, которые греки везли в колонии, - это:</a:t>
            </a:r>
            <a:endParaRPr lang="ru-RU" sz="18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а) оливковое масло, вино, оружие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б) рабы, зерно, оливковое масло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</a:t>
            </a:r>
            <a:r>
              <a:rPr lang="ru-RU" sz="1400">
                <a:cs typeface="Times New Roman" pitchFamily="18" charset="0"/>
              </a:rPr>
              <a:t>в) зерно, мед, шкуры животных.</a:t>
            </a:r>
            <a:endParaRPr lang="ru-RU" sz="1400"/>
          </a:p>
          <a:p>
            <a:pPr indent="449263" eaLnBrk="0" hangingPunct="0"/>
            <a:r>
              <a:rPr lang="ru-RU" sz="1800">
                <a:cs typeface="Times New Roman" pitchFamily="18" charset="0"/>
              </a:rPr>
              <a:t>4. Греческие колонии:</a:t>
            </a:r>
            <a:endParaRPr lang="ru-RU" sz="18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а) подчинялись метрополиям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б) превращались в самостоятельные государства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в) входили в состав государств, на территории которых были основаны.</a:t>
            </a:r>
            <a:endParaRPr lang="ru-RU" sz="1400"/>
          </a:p>
          <a:p>
            <a:pPr indent="449263" eaLnBrk="0" hangingPunct="0"/>
            <a:r>
              <a:rPr lang="ru-RU" sz="1800">
                <a:cs typeface="Times New Roman" pitchFamily="18" charset="0"/>
              </a:rPr>
              <a:t>5. Греки, жившие в разных концах побережья Средиземного и Черного морей,:</a:t>
            </a:r>
            <a:endParaRPr lang="ru-RU" sz="18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а) порывали связь с Родиной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б) забывали родной язык и перенимали культуру местных народов</a:t>
            </a:r>
            <a:endParaRPr lang="ru-RU" sz="1400"/>
          </a:p>
          <a:p>
            <a:pPr indent="449263" eaLnBrk="0" hangingPunct="0"/>
            <a:r>
              <a:rPr lang="en-US" sz="1400">
                <a:cs typeface="Times New Roman" pitchFamily="18" charset="0"/>
              </a:rPr>
              <a:t>        </a:t>
            </a:r>
            <a:r>
              <a:rPr lang="ru-RU" sz="1400">
                <a:cs typeface="Times New Roman" pitchFamily="18" charset="0"/>
              </a:rPr>
              <a:t>в) говорили на родном языке и называли себя эллинами.</a:t>
            </a:r>
            <a:endParaRPr lang="ru-RU" sz="1400"/>
          </a:p>
          <a:p>
            <a:pPr indent="449263" eaLnBrk="0" hangingPunct="0"/>
            <a:endParaRPr lang="ru-RU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греческий торговый кораб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14750"/>
            <a:ext cx="342106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400" y="595313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21508" name="Picture 3" descr="Триера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857625"/>
            <a:ext cx="35766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"/>
          <p:cNvSpPr txBox="1">
            <a:spLocks noChangeArrowheads="1"/>
          </p:cNvSpPr>
          <p:nvPr/>
        </p:nvSpPr>
        <p:spPr bwMode="auto">
          <a:xfrm>
            <a:off x="5286375" y="4643438"/>
            <a:ext cx="357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cs typeface="Times New Roman" pitchFamily="18" charset="0"/>
              </a:rPr>
              <a:t>2.</a:t>
            </a:r>
            <a:endParaRPr lang="ru-RU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071563" y="642938"/>
            <a:ext cx="7143750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Задания для самопроверки:</a:t>
            </a:r>
          </a:p>
          <a:p>
            <a:pPr eaLnBrk="0" hangingPunct="0"/>
            <a:r>
              <a:rPr lang="ru-RU">
                <a:cs typeface="Times New Roman" pitchFamily="18" charset="0"/>
              </a:rPr>
              <a:t>     Греки называли одни свои корабли – «многоместные» и «крутобокие», а другие – «многовесельные» и «быстролетные». 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    К каким из кораблей, изображенных на рисунках, можно отнести первые эпитеты, а к каким – вторые? Как использовались те и другие корабли?</a:t>
            </a:r>
            <a:endParaRPr lang="ru-RU"/>
          </a:p>
          <a:p>
            <a:pPr eaLnBrk="0" hangingPunct="0"/>
            <a:endParaRPr lang="ru-RU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/>
            <a:r>
              <a:rPr lang="ru-RU" sz="1200">
                <a:cs typeface="Times New Roman" pitchFamily="18" charset="0"/>
              </a:rPr>
              <a:t>                  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928688" y="5500688"/>
            <a:ext cx="300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реческая колония мал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57188" y="2071688"/>
            <a:ext cx="85344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071688" y="0"/>
            <a:ext cx="2643187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57188" y="571500"/>
            <a:ext cx="8501062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 Рассмотрите на рисунке древнегреческие корабли. Какой из них является торговым кораблем, а какой – военным? Объясните, почему вы так думаете? </a:t>
            </a: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250" y="500063"/>
            <a:ext cx="7358063" cy="652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        На следующем уроке возможно использование некоторых фрагментов презентации для проверки знаний. </a:t>
            </a:r>
          </a:p>
          <a:p>
            <a:pPr marL="0" indent="0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        Я считаю, что такая форма работы на уроке формирует навыки и умения </a:t>
            </a:r>
          </a:p>
          <a:p>
            <a:pPr marL="0" indent="0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                                     -логического мышления</a:t>
            </a:r>
          </a:p>
          <a:p>
            <a:pPr marL="0" indent="0" algn="ctr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      - развивает зрительную память</a:t>
            </a:r>
          </a:p>
          <a:p>
            <a:pPr marL="0" indent="0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что позволяет уже с 5 класса подготавливать учащихся к работе с КИМАМи на экзаменах в форме ЕГЭ.</a:t>
            </a:r>
          </a:p>
          <a:p>
            <a:pPr marL="0" indent="0"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        Формируя информационную компетентность, мало установить в школе один или несколько компьютерных классов с современной техникой и всех поголовно научить информационным технологиям и программированию. Надо менять технологию обучения, по-новому организовывать учебный процесс, подумать о том, какими должны быть ученики и учителя, и, естественно, учебники.</a:t>
            </a:r>
          </a:p>
          <a:p>
            <a:pPr marL="0" indent="0">
              <a:buFontTx/>
              <a:buNone/>
            </a:pPr>
            <a:endParaRPr lang="ru-RU" sz="20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893175" cy="475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– это зеркало общей и педагогической культуры учителя, мерило его интеллектуального богатства, </a:t>
            </a:r>
            <a:b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показатель его кругозора и эрудиции.</a:t>
            </a:r>
            <a:r>
              <a:rPr lang="ru-RU" sz="3600" b="1" i="1" dirty="0">
                <a:solidFill>
                  <a:srgbClr val="0000FF"/>
                </a:solidFill>
              </a:rPr>
              <a:t> </a:t>
            </a:r>
            <a:br>
              <a:rPr lang="ru-RU" sz="3600" b="1" i="1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					В. Сухомлинский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33FF"/>
                </a:solidFill>
              </a:rPr>
              <a:t>МЫ ВОСПРИНИМАЕМ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10%  из того, что мы ЧИТАЕМ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20%  из того, что мы СЛЫШИМ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30%  из того, что мы ВИДИМ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50%  из того, что мы ВИДИМ и СЛЫШИМ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70%  из того, что ОБСУЖДАЕМ с другими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80%  из того, что мы ИСПЫТЫВАЕМ лично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95%  из того, что мы ПРЕПОДАЕМ кому-то еще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						Уильям Глассер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71550"/>
          </a:xfrm>
        </p:spPr>
        <p:txBody>
          <a:bodyPr/>
          <a:lstStyle/>
          <a:p>
            <a:r>
              <a:rPr lang="ru-RU" sz="4800" b="1" smtClean="0">
                <a:solidFill>
                  <a:srgbClr val="9933FF"/>
                </a:solidFill>
              </a:rPr>
              <a:t>Структура урока с ИКТ: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13788" cy="6092825"/>
          </a:xfrm>
        </p:spPr>
        <p:txBody>
          <a:bodyPr/>
          <a:lstStyle/>
          <a:p>
            <a:pPr marL="92075" indent="-92075">
              <a:buFontTx/>
              <a:buNone/>
            </a:pPr>
            <a:r>
              <a:rPr lang="ru-RU" sz="2200" b="1" smtClean="0">
                <a:solidFill>
                  <a:srgbClr val="0000FF"/>
                </a:solidFill>
              </a:rPr>
              <a:t>Цель и содержание</a:t>
            </a:r>
            <a:r>
              <a:rPr lang="ru-RU" sz="2100" smtClean="0">
                <a:solidFill>
                  <a:srgbClr val="0000FF"/>
                </a:solidFill>
              </a:rPr>
              <a:t> урока обусловлены требованиями стандарта и учебной программы, но благодаря ИКТ могут быть расширены.</a:t>
            </a:r>
            <a:endParaRPr lang="ru-RU" sz="2100" b="1" smtClean="0">
              <a:solidFill>
                <a:srgbClr val="0000FF"/>
              </a:solidFill>
            </a:endParaRPr>
          </a:p>
          <a:p>
            <a:pPr marL="92075" indent="-92075">
              <a:buFontTx/>
              <a:buNone/>
            </a:pPr>
            <a:r>
              <a:rPr lang="ru-RU" sz="2200" b="1" smtClean="0">
                <a:solidFill>
                  <a:srgbClr val="0000FF"/>
                </a:solidFill>
              </a:rPr>
              <a:t>Метод обучения</a:t>
            </a:r>
            <a:r>
              <a:rPr lang="ru-RU" sz="2100" smtClean="0">
                <a:solidFill>
                  <a:srgbClr val="0000FF"/>
                </a:solidFill>
              </a:rPr>
              <a:t> может быть использован любой, особо возрастает эффективность объяснительно-иллюстративного, частично-поискового, проектного методов.</a:t>
            </a:r>
            <a:endParaRPr lang="ru-RU" sz="2100" b="1" smtClean="0">
              <a:solidFill>
                <a:srgbClr val="0000FF"/>
              </a:solidFill>
            </a:endParaRPr>
          </a:p>
          <a:p>
            <a:pPr marL="92075" indent="-92075">
              <a:buFontTx/>
              <a:buNone/>
            </a:pPr>
            <a:r>
              <a:rPr lang="ru-RU" sz="2200" b="1" smtClean="0">
                <a:solidFill>
                  <a:srgbClr val="0000FF"/>
                </a:solidFill>
              </a:rPr>
              <a:t>Формы обучения</a:t>
            </a:r>
            <a:r>
              <a:rPr lang="ru-RU" sz="2100" smtClean="0">
                <a:solidFill>
                  <a:srgbClr val="0000FF"/>
                </a:solidFill>
              </a:rPr>
              <a:t> могут быть любыми: фронтальными, парными, групповыми и индивидуальными; их  выбор зависит от количества компьютеров в классе. </a:t>
            </a:r>
            <a:endParaRPr lang="ru-RU" sz="2100" b="1" smtClean="0">
              <a:solidFill>
                <a:srgbClr val="0000FF"/>
              </a:solidFill>
            </a:endParaRPr>
          </a:p>
          <a:p>
            <a:pPr marL="92075" indent="-92075">
              <a:buFontTx/>
              <a:buNone/>
            </a:pPr>
            <a:r>
              <a:rPr lang="ru-RU" sz="2100" b="1" smtClean="0">
                <a:solidFill>
                  <a:srgbClr val="0000FF"/>
                </a:solidFill>
              </a:rPr>
              <a:t> </a:t>
            </a:r>
            <a:r>
              <a:rPr lang="ru-RU" sz="2200" b="1" smtClean="0">
                <a:solidFill>
                  <a:srgbClr val="0000FF"/>
                </a:solidFill>
              </a:rPr>
              <a:t>Дидактическая структура урока</a:t>
            </a:r>
            <a:r>
              <a:rPr lang="ru-RU" sz="2200" smtClean="0">
                <a:solidFill>
                  <a:srgbClr val="0000FF"/>
                </a:solidFill>
              </a:rPr>
              <a:t>: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определенное организационное начало и постановка задач урока;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актуализация необходимых знаний и умений, включая проверку    домашнего задания;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объяснение нового материала;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закрепление или повторение изученного на уроке;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контроль и оценка учебных достижений учащихся в течение урока;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 подведение итогов урока;</a:t>
            </a:r>
          </a:p>
          <a:p>
            <a:pPr marL="92075" indent="-92075">
              <a:lnSpc>
                <a:spcPct val="95000"/>
              </a:lnSpc>
            </a:pPr>
            <a:r>
              <a:rPr lang="ru-RU" sz="2100" smtClean="0">
                <a:solidFill>
                  <a:srgbClr val="0000FF"/>
                </a:solidFill>
              </a:rPr>
              <a:t>задание на дом;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ИКТ и педагогика</a:t>
            </a:r>
          </a:p>
        </p:txBody>
      </p:sp>
      <p:graphicFrame>
        <p:nvGraphicFramePr>
          <p:cNvPr id="4157" name="Group 61"/>
          <p:cNvGraphicFramePr>
            <a:graphicFrameLocks noGrp="1"/>
          </p:cNvGraphicFramePr>
          <p:nvPr>
            <p:ph sz="half" idx="1"/>
          </p:nvPr>
        </p:nvGraphicFramePr>
        <p:xfrm>
          <a:off x="179388" y="1600200"/>
          <a:ext cx="8713787" cy="5181600"/>
        </p:xfrm>
        <a:graphic>
          <a:graphicData uri="http://schemas.openxmlformats.org/drawingml/2006/table">
            <a:tbl>
              <a:tblPr/>
              <a:tblGrid>
                <a:gridCol w="4324350"/>
                <a:gridCol w="4389437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Основные принципы дидактики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Роль ИКТ в реализации основных принципов дидактики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Принцип наглядности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- «золотое правило»: все, что возможно представлять для восприятия чувствами: видимое – для восприятия зрением, слышимое – слухом, запахи – обонянием, подлежащее вкусу – вкусом, доступное осязанию – путем осязания, надо представлять через эти органы восприятия».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Ян Амос Коменский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ИКТ позволяют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дополнить «золотое правило» Коменского: наглядно можно представлять не только то, что возможно для непосредственного восприятия чувствами, но и то что выражается абстрактными законами и моделями.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30" name="Picture 52" descr="001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924175"/>
            <a:ext cx="571500" cy="457200"/>
          </a:xfrm>
          <a:noFill/>
        </p:spPr>
      </p:pic>
      <p:sp>
        <p:nvSpPr>
          <p:cNvPr id="4158" name="Rectangle 62" descr="Газетная бумага"/>
          <p:cNvSpPr>
            <a:spLocks noChangeArrowheads="1"/>
          </p:cNvSpPr>
          <p:nvPr/>
        </p:nvSpPr>
        <p:spPr bwMode="auto">
          <a:xfrm>
            <a:off x="250825" y="3013075"/>
            <a:ext cx="4105275" cy="36718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59" name="Rectangle 63" descr="Газетная бумага"/>
          <p:cNvSpPr>
            <a:spLocks noChangeArrowheads="1"/>
          </p:cNvSpPr>
          <p:nvPr/>
        </p:nvSpPr>
        <p:spPr bwMode="auto">
          <a:xfrm>
            <a:off x="4572000" y="2997200"/>
            <a:ext cx="4248150" cy="24479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" grpId="0" animBg="1"/>
      <p:bldP spid="4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6" name="Group 64"/>
          <p:cNvGraphicFramePr>
            <a:graphicFrameLocks noGrp="1"/>
          </p:cNvGraphicFramePr>
          <p:nvPr>
            <p:ph sz="quarter" idx="1"/>
          </p:nvPr>
        </p:nvGraphicFramePr>
        <p:xfrm>
          <a:off x="0" y="188913"/>
          <a:ext cx="9036050" cy="6537325"/>
        </p:xfrm>
        <a:graphic>
          <a:graphicData uri="http://schemas.openxmlformats.org/drawingml/2006/table">
            <a:tbl>
              <a:tblPr/>
              <a:tblGrid>
                <a:gridCol w="4702175"/>
                <a:gridCol w="4333875"/>
              </a:tblGrid>
              <a:tr h="266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Принцип доступности и посильности образования: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изучаемый материал по уровню трудности должен быть доступен, но в то же время требовать напряжения умственных и духовных сил для усвоения.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ИКТ позволяют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генерировать задачи возрастающей сложности (трудности). Ученик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сам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будет отбирать задачи, требующие от него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умственного напряжения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0">
                <a:tc>
                  <a:txBody>
                    <a:bodyPr/>
                    <a:lstStyle/>
                    <a:p>
                      <a:pPr marL="1082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Принцип индивидуализации обучения: </a:t>
                      </a:r>
                    </a:p>
                    <a:p>
                      <a:pPr marL="1082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каждый обучающийся уникален, каждый способен по-своему.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ИКТ позволяют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каждому учащемуся выстроить индивидуальную программу освоения необходимого учебного материала, обеспечивая доступ к базам данных и к преподавателю для консультаций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marL="715963" marR="0" lvl="0" indent="-715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Принцип сознательности и активности: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ученик должен выступать субъектом учебной деятельности.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charset="0"/>
                        </a:rPr>
                        <a:t>ИКТ позволяют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максимально реализовать субъектную позицию учащегося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6" name="Picture 39" descr="21M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542925" cy="571500"/>
          </a:xfrm>
          <a:noFill/>
        </p:spPr>
      </p:pic>
      <p:pic>
        <p:nvPicPr>
          <p:cNvPr id="10257" name="Picture 46" descr="aluno030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5589588"/>
            <a:ext cx="619125" cy="1066800"/>
          </a:xfrm>
          <a:noFill/>
        </p:spPr>
      </p:pic>
      <p:pic>
        <p:nvPicPr>
          <p:cNvPr id="10258" name="Picture 50" descr="child_finger_painting_md_wht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6363" y="2924175"/>
            <a:ext cx="936625" cy="936625"/>
          </a:xfrm>
          <a:noFill/>
        </p:spPr>
      </p:pic>
      <p:sp>
        <p:nvSpPr>
          <p:cNvPr id="8257" name="Rectangle 65" descr="Газетная бумага"/>
          <p:cNvSpPr>
            <a:spLocks noChangeArrowheads="1"/>
          </p:cNvSpPr>
          <p:nvPr/>
        </p:nvSpPr>
        <p:spPr bwMode="auto">
          <a:xfrm>
            <a:off x="63500" y="260350"/>
            <a:ext cx="4572000" cy="24479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8" name="Rectangle 66" descr="Газетная бумага"/>
          <p:cNvSpPr>
            <a:spLocks noChangeArrowheads="1"/>
          </p:cNvSpPr>
          <p:nvPr/>
        </p:nvSpPr>
        <p:spPr bwMode="auto">
          <a:xfrm>
            <a:off x="4787900" y="260350"/>
            <a:ext cx="4105275" cy="15843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9" name="Rectangle 67" descr="Газетная бумага"/>
          <p:cNvSpPr>
            <a:spLocks noChangeArrowheads="1"/>
          </p:cNvSpPr>
          <p:nvPr/>
        </p:nvSpPr>
        <p:spPr bwMode="auto">
          <a:xfrm>
            <a:off x="63500" y="2916238"/>
            <a:ext cx="4500563" cy="19446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60" name="Rectangle 68" descr="Газетная бумага"/>
          <p:cNvSpPr>
            <a:spLocks noChangeArrowheads="1"/>
          </p:cNvSpPr>
          <p:nvPr/>
        </p:nvSpPr>
        <p:spPr bwMode="auto">
          <a:xfrm>
            <a:off x="4787900" y="2916238"/>
            <a:ext cx="4105275" cy="21605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61" name="Rectangle 69" descr="Газетная бумага"/>
          <p:cNvSpPr>
            <a:spLocks noChangeArrowheads="1"/>
          </p:cNvSpPr>
          <p:nvPr/>
        </p:nvSpPr>
        <p:spPr bwMode="auto">
          <a:xfrm>
            <a:off x="63500" y="5260975"/>
            <a:ext cx="4427538" cy="13684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62" name="Rectangle 70" descr="Газетная бумага"/>
          <p:cNvSpPr>
            <a:spLocks noChangeArrowheads="1"/>
          </p:cNvSpPr>
          <p:nvPr/>
        </p:nvSpPr>
        <p:spPr bwMode="auto">
          <a:xfrm>
            <a:off x="4787900" y="5229225"/>
            <a:ext cx="4105275" cy="9366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7" grpId="0" animBg="1"/>
      <p:bldP spid="8258" grpId="0" animBg="1"/>
      <p:bldP spid="8259" grpId="0" animBg="1"/>
      <p:bldP spid="8260" grpId="0" animBg="1"/>
      <p:bldP spid="8261" grpId="0" animBg="1"/>
      <p:bldP spid="82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47813" y="1219200"/>
            <a:ext cx="6048375" cy="307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Book Antiqua"/>
              </a:rPr>
              <a:t>ОСНОВАНИЕ</a:t>
            </a:r>
          </a:p>
          <a:p>
            <a:pPr algn="ctr"/>
            <a:r>
              <a:rPr lang="ru-RU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Book Antiqua"/>
              </a:rPr>
              <a:t> ГРЕЧЕСКИХ</a:t>
            </a:r>
          </a:p>
          <a:p>
            <a:pPr algn="ctr"/>
            <a:r>
              <a:rPr lang="ru-RU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Book Antiqua"/>
              </a:rPr>
              <a:t>КОЛОНИЙ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620713"/>
            <a:ext cx="7129462" cy="152400"/>
            <a:chOff x="384" y="336"/>
            <a:chExt cx="4608" cy="161"/>
          </a:xfrm>
        </p:grpSpPr>
        <p:grpSp>
          <p:nvGrpSpPr>
            <p:cNvPr id="11297" name="Group 4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1316" name="Picture 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7" name="Picture 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8" name="Picture 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9" name="Picture 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0" name="Picture 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1" name="Picture 1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2" name="Picture 1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3" name="Picture 1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98" name="Group 13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1308" name="Picture 1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9" name="Picture 1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0" name="Picture 1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1" name="Picture 1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2" name="Picture 1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3" name="Picture 1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4" name="Picture 2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5" name="Picture 2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99" name="Group 22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1300" name="Picture 2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1" name="Picture 2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2" name="Picture 2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3" name="Picture 2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4" name="Picture 2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5" name="Picture 2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6" name="Picture 2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7" name="Picture 3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042988" y="6013450"/>
            <a:ext cx="7129462" cy="152400"/>
            <a:chOff x="384" y="336"/>
            <a:chExt cx="4608" cy="161"/>
          </a:xfrm>
        </p:grpSpPr>
        <p:grpSp>
          <p:nvGrpSpPr>
            <p:cNvPr id="11270" name="Group 32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1289" name="Picture 3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0" name="Picture 3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3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2" name="Picture 3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3" name="Picture 3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4" name="Picture 3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5" name="Picture 3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6" name="Picture 4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1" name="Group 41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1281" name="Picture 4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2" name="Picture 4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4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4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4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4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Picture 4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8" name="Picture 4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2" name="Group 50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1273" name="Picture 5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4" name="Picture 5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5" name="Picture 5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6" name="Picture 5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7" name="Picture 5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5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5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0" name="Picture 5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3203575" y="4494213"/>
            <a:ext cx="28082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0066"/>
                </a:solidFill>
                <a:latin typeface="Arial Narrow" pitchFamily="34" charset="0"/>
              </a:rPr>
              <a:t>5 класс</a:t>
            </a:r>
            <a:endParaRPr lang="ru-RU" sz="280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5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AutoShape 49"/>
          <p:cNvSpPr>
            <a:spLocks noChangeArrowheads="1"/>
          </p:cNvSpPr>
          <p:nvPr/>
        </p:nvSpPr>
        <p:spPr bwMode="auto">
          <a:xfrm flipH="1">
            <a:off x="3492500" y="2203450"/>
            <a:ext cx="4464050" cy="3889375"/>
          </a:xfrm>
          <a:prstGeom prst="moon">
            <a:avLst>
              <a:gd name="adj" fmla="val 14477"/>
            </a:avLst>
          </a:prstGeom>
          <a:gradFill rotWithShape="1">
            <a:gsLst>
              <a:gs pos="0">
                <a:srgbClr val="A3CDF3">
                  <a:alpha val="82999"/>
                </a:srgbClr>
              </a:gs>
              <a:gs pos="50000">
                <a:srgbClr val="FFFFE3">
                  <a:alpha val="82999"/>
                </a:srgbClr>
              </a:gs>
              <a:gs pos="100000">
                <a:srgbClr val="A3CDF3">
                  <a:alpha val="82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95288" y="304800"/>
            <a:ext cx="84248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Book Antiqua"/>
              </a:rPr>
              <a:t>ПРИЧИНЫ     ГРЕЧЕСКОЙ     КОЛОНИЗАЦИИ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950913"/>
            <a:ext cx="87487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Arial Narrow" pitchFamily="34" charset="0"/>
              </a:rPr>
              <a:t>Изучив источник и литературу мы поняли, что греки основывали колонии, т.к.: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23850" y="1916113"/>
            <a:ext cx="4319588" cy="1800225"/>
            <a:chOff x="249" y="1253"/>
            <a:chExt cx="2721" cy="1134"/>
          </a:xfrm>
        </p:grpSpPr>
        <p:sp>
          <p:nvSpPr>
            <p:cNvPr id="12330" name="Oval 42"/>
            <p:cNvSpPr>
              <a:spLocks noChangeArrowheads="1"/>
            </p:cNvSpPr>
            <p:nvPr/>
          </p:nvSpPr>
          <p:spPr bwMode="auto">
            <a:xfrm>
              <a:off x="249" y="1253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331" name="Text Box 8"/>
            <p:cNvSpPr txBox="1">
              <a:spLocks noChangeArrowheads="1"/>
            </p:cNvSpPr>
            <p:nvPr/>
          </p:nvSpPr>
          <p:spPr bwMode="auto">
            <a:xfrm>
              <a:off x="340" y="1434"/>
              <a:ext cx="254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0096"/>
                  </a:solidFill>
                  <a:latin typeface="Arial Narrow" pitchFamily="34" charset="0"/>
                </a:rPr>
                <a:t>в Греции ощущалась острая нехватка земли из-за перенаселения полисов и возникала угроза голода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643438" y="3068638"/>
            <a:ext cx="4319587" cy="1800225"/>
            <a:chOff x="2925" y="1888"/>
            <a:chExt cx="2721" cy="1134"/>
          </a:xfrm>
        </p:grpSpPr>
        <p:sp>
          <p:nvSpPr>
            <p:cNvPr id="12328" name="Oval 43"/>
            <p:cNvSpPr>
              <a:spLocks noChangeArrowheads="1"/>
            </p:cNvSpPr>
            <p:nvPr/>
          </p:nvSpPr>
          <p:spPr bwMode="auto">
            <a:xfrm>
              <a:off x="2925" y="1888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329" name="Text Box 10"/>
            <p:cNvSpPr txBox="1">
              <a:spLocks noChangeArrowheads="1"/>
            </p:cNvSpPr>
            <p:nvPr/>
          </p:nvSpPr>
          <p:spPr bwMode="auto">
            <a:xfrm>
              <a:off x="3125" y="1998"/>
              <a:ext cx="2314" cy="10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0096"/>
                  </a:solidFill>
                  <a:latin typeface="Arial Narrow" pitchFamily="34" charset="0"/>
                </a:rPr>
                <a:t> шла ожесточенная борьба между знатью и демосом, и проигравшая сторона вынуждена была покидать свой полис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96875" y="4508500"/>
            <a:ext cx="4319588" cy="1800225"/>
            <a:chOff x="567" y="3113"/>
            <a:chExt cx="2721" cy="1134"/>
          </a:xfrm>
        </p:grpSpPr>
        <p:sp>
          <p:nvSpPr>
            <p:cNvPr id="12326" name="Oval 44"/>
            <p:cNvSpPr>
              <a:spLocks noChangeArrowheads="1"/>
            </p:cNvSpPr>
            <p:nvPr/>
          </p:nvSpPr>
          <p:spPr bwMode="auto">
            <a:xfrm>
              <a:off x="567" y="3113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327" name="Text Box 11"/>
            <p:cNvSpPr txBox="1">
              <a:spLocks noChangeArrowheads="1"/>
            </p:cNvSpPr>
            <p:nvPr/>
          </p:nvSpPr>
          <p:spPr bwMode="auto">
            <a:xfrm>
              <a:off x="658" y="3313"/>
              <a:ext cx="2585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0096"/>
                  </a:solidFill>
                  <a:latin typeface="Arial Narrow" pitchFamily="34" charset="0"/>
                </a:rPr>
                <a:t>греки стремились развивать свою торговлю и ремесло (поэтому нуждались в источниках сырья)</a:t>
              </a:r>
            </a:p>
          </p:txBody>
        </p:sp>
      </p:grpSp>
      <p:pic>
        <p:nvPicPr>
          <p:cNvPr id="6194" name="Picture 50" descr="сканирование00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013325"/>
            <a:ext cx="258921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 descr="кораблик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8B5EC"/>
              </a:clrFrom>
              <a:clrTo>
                <a:srgbClr val="88B5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3130550"/>
            <a:ext cx="2159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425700" y="1527175"/>
            <a:ext cx="6321425" cy="158750"/>
            <a:chOff x="384" y="336"/>
            <a:chExt cx="4608" cy="161"/>
          </a:xfrm>
        </p:grpSpPr>
        <p:grpSp>
          <p:nvGrpSpPr>
            <p:cNvPr id="12299" name="Group 58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2318" name="Picture 5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9" name="Picture 6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0" name="Picture 6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1" name="Picture 6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2" name="Picture 6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3" name="Picture 6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4" name="Picture 6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5" name="Picture 6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00" name="Group 67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2310" name="Picture 6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1" name="Picture 6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2" name="Picture 7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3" name="Picture 7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4" name="Picture 7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5" name="Picture 7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6" name="Picture 7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7" name="Picture 7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01" name="Group 76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2302" name="Picture 7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3" name="Picture 7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4" name="Picture 7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5" name="Picture 8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6" name="Picture 8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7" name="Picture 8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8" name="Picture 8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9" name="Picture 8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animBg="1"/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85750" y="908050"/>
            <a:ext cx="8534400" cy="5060950"/>
            <a:chOff x="192" y="604"/>
            <a:chExt cx="5376" cy="3188"/>
          </a:xfrm>
        </p:grpSpPr>
        <p:pic>
          <p:nvPicPr>
            <p:cNvPr id="13412" name="Picture 5" descr="карта0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604"/>
              <a:ext cx="5328" cy="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3" name="Text Box 6"/>
            <p:cNvSpPr txBox="1">
              <a:spLocks noChangeArrowheads="1"/>
            </p:cNvSpPr>
            <p:nvPr/>
          </p:nvSpPr>
          <p:spPr bwMode="auto">
            <a:xfrm rot="846674">
              <a:off x="2064" y="3216"/>
              <a:ext cx="2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rgbClr val="333399"/>
                  </a:solidFill>
                  <a:latin typeface="Georgia" pitchFamily="18" charset="0"/>
                </a:rPr>
                <a:t>Средиземное море</a:t>
              </a:r>
            </a:p>
          </p:txBody>
        </p:sp>
        <p:sp>
          <p:nvSpPr>
            <p:cNvPr id="13414" name="Text Box 7"/>
            <p:cNvSpPr txBox="1">
              <a:spLocks noChangeArrowheads="1"/>
            </p:cNvSpPr>
            <p:nvPr/>
          </p:nvSpPr>
          <p:spPr bwMode="auto">
            <a:xfrm>
              <a:off x="3888" y="2448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</a:rPr>
                <a:t>Малая Азия</a:t>
              </a:r>
            </a:p>
          </p:txBody>
        </p:sp>
        <p:sp>
          <p:nvSpPr>
            <p:cNvPr id="13415" name="Text Box 8"/>
            <p:cNvSpPr txBox="1">
              <a:spLocks noChangeArrowheads="1"/>
            </p:cNvSpPr>
            <p:nvPr/>
          </p:nvSpPr>
          <p:spPr bwMode="auto">
            <a:xfrm>
              <a:off x="4128" y="158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rgbClr val="333399"/>
                  </a:solidFill>
                  <a:latin typeface="Georgia" pitchFamily="18" charset="0"/>
                </a:rPr>
                <a:t>Черное море</a:t>
              </a:r>
            </a:p>
          </p:txBody>
        </p:sp>
        <p:sp>
          <p:nvSpPr>
            <p:cNvPr id="13416" name="Text Box 9"/>
            <p:cNvSpPr txBox="1">
              <a:spLocks noChangeArrowheads="1"/>
            </p:cNvSpPr>
            <p:nvPr/>
          </p:nvSpPr>
          <p:spPr bwMode="auto">
            <a:xfrm>
              <a:off x="576" y="345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</a:rPr>
                <a:t>Африка</a:t>
              </a:r>
            </a:p>
          </p:txBody>
        </p:sp>
        <p:sp>
          <p:nvSpPr>
            <p:cNvPr id="13417" name="Text Box 10"/>
            <p:cNvSpPr txBox="1">
              <a:spLocks noChangeArrowheads="1"/>
            </p:cNvSpPr>
            <p:nvPr/>
          </p:nvSpPr>
          <p:spPr bwMode="auto">
            <a:xfrm>
              <a:off x="192" y="182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</a:rPr>
                <a:t>Испания</a:t>
              </a:r>
            </a:p>
          </p:txBody>
        </p:sp>
        <p:sp>
          <p:nvSpPr>
            <p:cNvPr id="13418" name="Text Box 11"/>
            <p:cNvSpPr txBox="1">
              <a:spLocks noChangeArrowheads="1"/>
            </p:cNvSpPr>
            <p:nvPr/>
          </p:nvSpPr>
          <p:spPr bwMode="auto">
            <a:xfrm rot="3044919">
              <a:off x="1833" y="17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</a:rPr>
                <a:t>Италия</a:t>
              </a:r>
            </a:p>
          </p:txBody>
        </p:sp>
        <p:sp>
          <p:nvSpPr>
            <p:cNvPr id="13419" name="Text Box 12"/>
            <p:cNvSpPr txBox="1">
              <a:spLocks noChangeArrowheads="1"/>
            </p:cNvSpPr>
            <p:nvPr/>
          </p:nvSpPr>
          <p:spPr bwMode="auto">
            <a:xfrm>
              <a:off x="1920" y="2515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Georgia" pitchFamily="18" charset="0"/>
                </a:rPr>
                <a:t>о. Сицилия</a:t>
              </a:r>
            </a:p>
          </p:txBody>
        </p:sp>
        <p:sp>
          <p:nvSpPr>
            <p:cNvPr id="13420" name="Text Box 13"/>
            <p:cNvSpPr txBox="1">
              <a:spLocks noChangeArrowheads="1"/>
            </p:cNvSpPr>
            <p:nvPr/>
          </p:nvSpPr>
          <p:spPr bwMode="auto">
            <a:xfrm>
              <a:off x="4608" y="3091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Georgia" pitchFamily="18" charset="0"/>
                </a:rPr>
                <a:t>о. Кипр</a:t>
              </a:r>
            </a:p>
          </p:txBody>
        </p:sp>
      </p:grp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6153150" y="16557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Ольвия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524750" y="132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Танаис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7600950" y="188277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Пантикапей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4476750" y="56642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Кирена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3613150" y="325437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Неаполь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1962150" y="23415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Массалия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3486150" y="4292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Сиракузы</a:t>
            </a:r>
          </a:p>
        </p:txBody>
      </p:sp>
      <p:sp>
        <p:nvSpPr>
          <p:cNvPr id="13322" name="WordArt 2"/>
          <p:cNvSpPr>
            <a:spLocks noChangeArrowheads="1" noChangeShapeType="1" noTextEdit="1"/>
          </p:cNvSpPr>
          <p:nvPr/>
        </p:nvSpPr>
        <p:spPr bwMode="auto">
          <a:xfrm>
            <a:off x="539750" y="304800"/>
            <a:ext cx="828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НАПРАВЛЕНИЯ   КОЛОНИЗАЦИИ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7219950" y="2387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7600950" y="2082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6732588" y="1874838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991350" y="5892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5162550" y="5664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2038350" y="25400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657350" y="29210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590925" y="33401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3790950" y="4521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2495550" y="2616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981950" y="1549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4248150" y="3606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600950" y="3073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361950" y="3911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3409950" y="4292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3851275" y="4221163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 rot="-3355067">
            <a:off x="5329238" y="2744788"/>
            <a:ext cx="2951162" cy="1008062"/>
          </a:xfrm>
          <a:custGeom>
            <a:avLst/>
            <a:gdLst>
              <a:gd name="T0" fmla="*/ 2147483647 w 21600"/>
              <a:gd name="T1" fmla="*/ 76948168 h 21600"/>
              <a:gd name="T2" fmla="*/ 2147483647 w 21600"/>
              <a:gd name="T3" fmla="*/ 481711773 h 21600"/>
              <a:gd name="T4" fmla="*/ 2147483647 w 21600"/>
              <a:gd name="T5" fmla="*/ 422653922 h 21600"/>
              <a:gd name="T6" fmla="*/ 2147483647 w 21600"/>
              <a:gd name="T7" fmla="*/ -270587171 h 21600"/>
              <a:gd name="T8" fmla="*/ 2147483647 w 21600"/>
              <a:gd name="T9" fmla="*/ 223321401 h 21600"/>
              <a:gd name="T10" fmla="*/ 2147483647 w 21600"/>
              <a:gd name="T11" fmla="*/ 64750020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8797" y="3657"/>
                  <a:pt x="6886" y="4498"/>
                  <a:pt x="5533" y="5975"/>
                </a:cubicBezTo>
                <a:lnTo>
                  <a:pt x="2836" y="3504"/>
                </a:lnTo>
                <a:cubicBezTo>
                  <a:pt x="4882" y="1271"/>
                  <a:pt x="7771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 rot="-2515364">
            <a:off x="5003800" y="3141663"/>
            <a:ext cx="3851275" cy="1079500"/>
          </a:xfrm>
          <a:custGeom>
            <a:avLst/>
            <a:gdLst>
              <a:gd name="T0" fmla="*/ 2147483647 w 21600"/>
              <a:gd name="T1" fmla="*/ 34328200 h 21600"/>
              <a:gd name="T2" fmla="*/ 2147483647 w 21600"/>
              <a:gd name="T3" fmla="*/ 381094248 h 21600"/>
              <a:gd name="T4" fmla="*/ 2147483647 w 21600"/>
              <a:gd name="T5" fmla="*/ 479333210 h 21600"/>
              <a:gd name="T6" fmla="*/ 2147483647 w 21600"/>
              <a:gd name="T7" fmla="*/ -332287072 h 21600"/>
              <a:gd name="T8" fmla="*/ 2147483647 w 21600"/>
              <a:gd name="T9" fmla="*/ 274243377 h 21600"/>
              <a:gd name="T10" fmla="*/ 2147483647 w 21600"/>
              <a:gd name="T11" fmla="*/ 7951456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534" y="3657"/>
                  <a:pt x="8291" y="3994"/>
                  <a:pt x="7198" y="4632"/>
                </a:cubicBezTo>
                <a:lnTo>
                  <a:pt x="5353" y="1473"/>
                </a:lnTo>
                <a:cubicBezTo>
                  <a:pt x="7006" y="508"/>
                  <a:pt x="8886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 rot="-10463702">
            <a:off x="3059113" y="3789363"/>
            <a:ext cx="2951162" cy="1008062"/>
          </a:xfrm>
          <a:custGeom>
            <a:avLst/>
            <a:gdLst>
              <a:gd name="T0" fmla="*/ 2147483647 w 21600"/>
              <a:gd name="T1" fmla="*/ 33136771 h 21600"/>
              <a:gd name="T2" fmla="*/ 2147483647 w 21600"/>
              <a:gd name="T3" fmla="*/ 329339990 h 21600"/>
              <a:gd name="T4" fmla="*/ 2147483647 w 21600"/>
              <a:gd name="T5" fmla="*/ 393683724 h 21600"/>
              <a:gd name="T6" fmla="*/ 2147483647 w 21600"/>
              <a:gd name="T7" fmla="*/ -270587171 h 21600"/>
              <a:gd name="T8" fmla="*/ 2147483647 w 21600"/>
              <a:gd name="T9" fmla="*/ 223321401 h 21600"/>
              <a:gd name="T10" fmla="*/ 2147483647 w 21600"/>
              <a:gd name="T11" fmla="*/ 64750020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437" y="3657"/>
                  <a:pt x="8103" y="4047"/>
                  <a:pt x="6954" y="4781"/>
                </a:cubicBezTo>
                <a:lnTo>
                  <a:pt x="4985" y="1698"/>
                </a:lnTo>
                <a:cubicBezTo>
                  <a:pt x="6721" y="589"/>
                  <a:pt x="8739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 rot="2434772">
            <a:off x="4716463" y="5229225"/>
            <a:ext cx="2951162" cy="1008063"/>
          </a:xfrm>
          <a:custGeom>
            <a:avLst/>
            <a:gdLst>
              <a:gd name="T0" fmla="*/ 2147483647 w 21600"/>
              <a:gd name="T1" fmla="*/ 23581764 h 21600"/>
              <a:gd name="T2" fmla="*/ 2147483647 w 21600"/>
              <a:gd name="T3" fmla="*/ 293967025 h 21600"/>
              <a:gd name="T4" fmla="*/ 2147483647 w 21600"/>
              <a:gd name="T5" fmla="*/ 387483689 h 21600"/>
              <a:gd name="T6" fmla="*/ 2147483647 w 21600"/>
              <a:gd name="T7" fmla="*/ -270587813 h 21600"/>
              <a:gd name="T8" fmla="*/ 2147483647 w 21600"/>
              <a:gd name="T9" fmla="*/ 223321996 h 21600"/>
              <a:gd name="T10" fmla="*/ 2147483647 w 21600"/>
              <a:gd name="T11" fmla="*/ 6475015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622" y="3657"/>
                  <a:pt x="8464" y="3948"/>
                  <a:pt x="7426" y="4504"/>
                </a:cubicBezTo>
                <a:lnTo>
                  <a:pt x="5698" y="1280"/>
                </a:lnTo>
                <a:cubicBezTo>
                  <a:pt x="7267" y="439"/>
                  <a:pt x="9020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 rot="-8936455">
            <a:off x="1370013" y="2595563"/>
            <a:ext cx="6264275" cy="1800225"/>
          </a:xfrm>
          <a:custGeom>
            <a:avLst/>
            <a:gdLst>
              <a:gd name="T0" fmla="*/ 2147483647 w 21600"/>
              <a:gd name="T1" fmla="*/ 576572 h 21600"/>
              <a:gd name="T2" fmla="*/ 2147483647 w 21600"/>
              <a:gd name="T3" fmla="*/ 1566557229 h 21600"/>
              <a:gd name="T4" fmla="*/ 2147483647 w 21600"/>
              <a:gd name="T5" fmla="*/ 2018114836 h 21600"/>
              <a:gd name="T6" fmla="*/ 2147483647 w 21600"/>
              <a:gd name="T7" fmla="*/ -841168495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870" y="4161"/>
                </a:moveTo>
                <a:cubicBezTo>
                  <a:pt x="12908" y="3716"/>
                  <a:pt x="11860" y="3486"/>
                  <a:pt x="10800" y="3486"/>
                </a:cubicBezTo>
                <a:cubicBezTo>
                  <a:pt x="9659" y="3485"/>
                  <a:pt x="8535" y="3752"/>
                  <a:pt x="7516" y="4264"/>
                </a:cubicBezTo>
                <a:lnTo>
                  <a:pt x="5951" y="1149"/>
                </a:lnTo>
                <a:cubicBezTo>
                  <a:pt x="7455" y="393"/>
                  <a:pt x="9116" y="-1"/>
                  <a:pt x="10800" y="0"/>
                </a:cubicBezTo>
                <a:cubicBezTo>
                  <a:pt x="12365" y="0"/>
                  <a:pt x="13912" y="340"/>
                  <a:pt x="15334" y="997"/>
                </a:cubicBezTo>
                <a:lnTo>
                  <a:pt x="16467" y="-1453"/>
                </a:lnTo>
                <a:lnTo>
                  <a:pt x="18635" y="4444"/>
                </a:lnTo>
                <a:lnTo>
                  <a:pt x="12737" y="6612"/>
                </a:lnTo>
                <a:lnTo>
                  <a:pt x="13870" y="4161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 rot="7713716">
            <a:off x="4356100" y="4581526"/>
            <a:ext cx="1296987" cy="1008062"/>
          </a:xfrm>
          <a:custGeom>
            <a:avLst/>
            <a:gdLst>
              <a:gd name="T0" fmla="*/ 1641670309 w 21600"/>
              <a:gd name="T1" fmla="*/ 49807555 h 21600"/>
              <a:gd name="T2" fmla="*/ 1115810482 w 21600"/>
              <a:gd name="T3" fmla="*/ 389007532 h 21600"/>
              <a:gd name="T4" fmla="*/ 1877649803 w 21600"/>
              <a:gd name="T5" fmla="*/ 404763442 h 21600"/>
              <a:gd name="T6" fmla="*/ 2147483647 w 21600"/>
              <a:gd name="T7" fmla="*/ -270587171 h 21600"/>
              <a:gd name="T8" fmla="*/ 2147483647 w 21600"/>
              <a:gd name="T9" fmla="*/ 223321401 h 21600"/>
              <a:gd name="T10" fmla="*/ 2147483647 w 21600"/>
              <a:gd name="T11" fmla="*/ 64750020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163" y="3657"/>
                  <a:pt x="7577" y="4219"/>
                  <a:pt x="6305" y="5249"/>
                </a:cubicBezTo>
                <a:lnTo>
                  <a:pt x="4004" y="2406"/>
                </a:lnTo>
                <a:cubicBezTo>
                  <a:pt x="5926" y="849"/>
                  <a:pt x="8325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5010150" y="3835400"/>
            <a:ext cx="1524000" cy="12954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998"/>
                </a:schemeClr>
              </a:gs>
              <a:gs pos="100000">
                <a:srgbClr val="DA2A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 rot="-10463702">
            <a:off x="1041400" y="3074988"/>
            <a:ext cx="3168650" cy="1008062"/>
          </a:xfrm>
          <a:custGeom>
            <a:avLst/>
            <a:gdLst>
              <a:gd name="T0" fmla="*/ 2147483647 w 21600"/>
              <a:gd name="T1" fmla="*/ 82234285 h 21600"/>
              <a:gd name="T2" fmla="*/ 2147483647 w 21600"/>
              <a:gd name="T3" fmla="*/ 499397281 h 21600"/>
              <a:gd name="T4" fmla="*/ 2147483647 w 21600"/>
              <a:gd name="T5" fmla="*/ 426210886 h 21600"/>
              <a:gd name="T6" fmla="*/ 2147483647 w 21600"/>
              <a:gd name="T7" fmla="*/ -270587171 h 21600"/>
              <a:gd name="T8" fmla="*/ 2147483647 w 21600"/>
              <a:gd name="T9" fmla="*/ 223321401 h 21600"/>
              <a:gd name="T10" fmla="*/ 2147483647 w 21600"/>
              <a:gd name="T11" fmla="*/ 64750020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8732" y="3657"/>
                  <a:pt x="6767" y="4553"/>
                  <a:pt x="5410" y="6113"/>
                </a:cubicBezTo>
                <a:lnTo>
                  <a:pt x="2650" y="3713"/>
                </a:lnTo>
                <a:cubicBezTo>
                  <a:pt x="4701" y="1354"/>
                  <a:pt x="7674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 rot="-7291431">
            <a:off x="4211637" y="3502026"/>
            <a:ext cx="1368425" cy="1079500"/>
          </a:xfrm>
          <a:custGeom>
            <a:avLst/>
            <a:gdLst>
              <a:gd name="T0" fmla="*/ 2147483647 w 21600"/>
              <a:gd name="T1" fmla="*/ 137185359 h 21600"/>
              <a:gd name="T2" fmla="*/ 2147483647 w 21600"/>
              <a:gd name="T3" fmla="*/ 126075609 h 21600"/>
              <a:gd name="T4" fmla="*/ 2147483647 w 21600"/>
              <a:gd name="T5" fmla="*/ 308821149 h 21600"/>
              <a:gd name="T6" fmla="*/ 2147483647 w 21600"/>
              <a:gd name="T7" fmla="*/ 46684223 h 21600"/>
              <a:gd name="T8" fmla="*/ 2147483647 w 21600"/>
              <a:gd name="T9" fmla="*/ 655587509 h 21600"/>
              <a:gd name="T10" fmla="*/ 2147483647 w 21600"/>
              <a:gd name="T11" fmla="*/ 71488002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88" y="3642"/>
                </a:moveTo>
                <a:cubicBezTo>
                  <a:pt x="15570" y="2721"/>
                  <a:pt x="14252" y="2076"/>
                  <a:pt x="12839" y="1758"/>
                </a:cubicBezTo>
                <a:lnTo>
                  <a:pt x="13176" y="264"/>
                </a:lnTo>
                <a:cubicBezTo>
                  <a:pt x="14822" y="635"/>
                  <a:pt x="16358" y="1387"/>
                  <a:pt x="17661" y="2459"/>
                </a:cubicBezTo>
                <a:lnTo>
                  <a:pt x="19376" y="374"/>
                </a:lnTo>
                <a:lnTo>
                  <a:pt x="19852" y="5252"/>
                </a:lnTo>
                <a:lnTo>
                  <a:pt x="14973" y="5727"/>
                </a:lnTo>
                <a:lnTo>
                  <a:pt x="16688" y="3642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5219700" y="4292600"/>
            <a:ext cx="1223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542A00"/>
                </a:solidFill>
                <a:latin typeface="Arial" charset="0"/>
              </a:rPr>
              <a:t>ГРЕЦИЯ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5580063" y="32131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Византий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714750" y="3454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6400800" y="3357563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Oval 103"/>
          <p:cNvSpPr>
            <a:spLocks noChangeArrowheads="1"/>
          </p:cNvSpPr>
          <p:nvPr/>
        </p:nvSpPr>
        <p:spPr bwMode="auto">
          <a:xfrm>
            <a:off x="971550" y="6375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AutoShape 104"/>
          <p:cNvSpPr>
            <a:spLocks noChangeArrowheads="1"/>
          </p:cNvSpPr>
          <p:nvPr/>
        </p:nvSpPr>
        <p:spPr bwMode="auto">
          <a:xfrm rot="-10152105">
            <a:off x="4284663" y="5654675"/>
            <a:ext cx="1223962" cy="863600"/>
          </a:xfrm>
          <a:custGeom>
            <a:avLst/>
            <a:gdLst>
              <a:gd name="T0" fmla="*/ 1379696159 w 21600"/>
              <a:gd name="T1" fmla="*/ 31316574 h 21600"/>
              <a:gd name="T2" fmla="*/ 937749707 w 21600"/>
              <a:gd name="T3" fmla="*/ 244587664 h 21600"/>
              <a:gd name="T4" fmla="*/ 1578017824 w 21600"/>
              <a:gd name="T5" fmla="*/ 254493792 h 21600"/>
              <a:gd name="T6" fmla="*/ 2147483647 w 21600"/>
              <a:gd name="T7" fmla="*/ -170131937 h 21600"/>
              <a:gd name="T8" fmla="*/ 2147483647 w 21600"/>
              <a:gd name="T9" fmla="*/ 140412233 h 21600"/>
              <a:gd name="T10" fmla="*/ 2026148682 w 21600"/>
              <a:gd name="T11" fmla="*/ 4071138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163" y="3657"/>
                  <a:pt x="7577" y="4219"/>
                  <a:pt x="6305" y="5249"/>
                </a:cubicBezTo>
                <a:lnTo>
                  <a:pt x="4004" y="2406"/>
                </a:lnTo>
                <a:cubicBezTo>
                  <a:pt x="5926" y="849"/>
                  <a:pt x="8325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54" name="Text Box 105"/>
          <p:cNvSpPr txBox="1">
            <a:spLocks noChangeArrowheads="1"/>
          </p:cNvSpPr>
          <p:nvPr/>
        </p:nvSpPr>
        <p:spPr bwMode="auto">
          <a:xfrm>
            <a:off x="1116013" y="6230938"/>
            <a:ext cx="241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6"/>
                </a:solidFill>
                <a:latin typeface="Arial Narrow" pitchFamily="34" charset="0"/>
              </a:rPr>
              <a:t>Греческая колония</a:t>
            </a:r>
          </a:p>
        </p:txBody>
      </p:sp>
      <p:sp>
        <p:nvSpPr>
          <p:cNvPr id="13355" name="Text Box 106"/>
          <p:cNvSpPr txBox="1">
            <a:spLocks noChangeArrowheads="1"/>
          </p:cNvSpPr>
          <p:nvPr/>
        </p:nvSpPr>
        <p:spPr bwMode="auto">
          <a:xfrm>
            <a:off x="5219700" y="6230938"/>
            <a:ext cx="331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6"/>
                </a:solidFill>
                <a:latin typeface="Arial Narrow" pitchFamily="34" charset="0"/>
              </a:rPr>
              <a:t>Направление колонизации</a:t>
            </a:r>
          </a:p>
        </p:txBody>
      </p:sp>
      <p:grpSp>
        <p:nvGrpSpPr>
          <p:cNvPr id="13356" name="Group 194"/>
          <p:cNvGrpSpPr>
            <a:grpSpLocks/>
          </p:cNvGrpSpPr>
          <p:nvPr/>
        </p:nvGrpSpPr>
        <p:grpSpPr bwMode="auto">
          <a:xfrm>
            <a:off x="360363" y="6021388"/>
            <a:ext cx="8459787" cy="144462"/>
            <a:chOff x="204" y="3748"/>
            <a:chExt cx="5329" cy="136"/>
          </a:xfrm>
        </p:grpSpPr>
        <p:pic>
          <p:nvPicPr>
            <p:cNvPr id="13358" name="Picture 178" descr="Орнамент греческий-кусочек-бело-синий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80" y="374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59" name="Group 193"/>
            <p:cNvGrpSpPr>
              <a:grpSpLocks/>
            </p:cNvGrpSpPr>
            <p:nvPr/>
          </p:nvGrpSpPr>
          <p:grpSpPr bwMode="auto">
            <a:xfrm>
              <a:off x="204" y="3748"/>
              <a:ext cx="5329" cy="136"/>
              <a:chOff x="204" y="3748"/>
              <a:chExt cx="5329" cy="136"/>
            </a:xfrm>
          </p:grpSpPr>
          <p:pic>
            <p:nvPicPr>
              <p:cNvPr id="13360" name="Picture 12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9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61" name="Picture 12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6" y="3748"/>
                <a:ext cx="11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62" name="Group 192"/>
              <p:cNvGrpSpPr>
                <a:grpSpLocks/>
              </p:cNvGrpSpPr>
              <p:nvPr/>
            </p:nvGrpSpPr>
            <p:grpSpPr bwMode="auto">
              <a:xfrm>
                <a:off x="204" y="3748"/>
                <a:ext cx="5329" cy="136"/>
                <a:chOff x="204" y="3748"/>
                <a:chExt cx="5329" cy="136"/>
              </a:xfrm>
            </p:grpSpPr>
            <p:grpSp>
              <p:nvGrpSpPr>
                <p:cNvPr id="13363" name="Group 164"/>
                <p:cNvGrpSpPr>
                  <a:grpSpLocks/>
                </p:cNvGrpSpPr>
                <p:nvPr/>
              </p:nvGrpSpPr>
              <p:grpSpPr bwMode="auto">
                <a:xfrm>
                  <a:off x="204" y="3748"/>
                  <a:ext cx="2381" cy="136"/>
                  <a:chOff x="204" y="3748"/>
                  <a:chExt cx="2381" cy="136"/>
                </a:xfrm>
              </p:grpSpPr>
              <p:grpSp>
                <p:nvGrpSpPr>
                  <p:cNvPr id="1338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04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3404" name="Picture 11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5" name="Picture 11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6" name="Picture 11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7" name="Picture 11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8" name="Picture 11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9" name="Picture 11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10" name="Picture 116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11" name="Picture 117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3390" name="Picture 12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8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91" name="Picture 12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92" name="Picture 12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93" name="Picture 12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2" y="3748"/>
                    <a:ext cx="11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94" name="Picture 12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5" y="3748"/>
                    <a:ext cx="114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3395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1111" y="3748"/>
                    <a:ext cx="907" cy="136"/>
                    <a:chOff x="1152" y="1008"/>
                    <a:chExt cx="1536" cy="161"/>
                  </a:xfrm>
                </p:grpSpPr>
                <p:pic>
                  <p:nvPicPr>
                    <p:cNvPr id="13396" name="Picture 128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97" name="Picture 129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5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98" name="Picture 130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99" name="Picture 131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3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0" name="Picture 132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12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1" name="Picture 133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2" name="Picture 134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96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03" name="Picture 135" descr="Орнамент греческий-кусочек-бело-синий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DFE"/>
                        </a:clrFrom>
                        <a:clrTo>
                          <a:srgbClr val="FFFD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04" y="1008"/>
                      <a:ext cx="192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3364" name="Group 166"/>
                <p:cNvGrpSpPr>
                  <a:grpSpLocks/>
                </p:cNvGrpSpPr>
                <p:nvPr/>
              </p:nvGrpSpPr>
              <p:grpSpPr bwMode="auto">
                <a:xfrm>
                  <a:off x="2812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3381" name="Picture 16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2" name="Picture 16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3" name="Picture 169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4" name="Picture 170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5" name="Picture 17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6" name="Picture 17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7" name="Picture 17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8" name="Picture 17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65" name="Picture 175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626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6" name="Picture 176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66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7" name="Picture 177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4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8" name="Picture 179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3" y="3748"/>
                  <a:ext cx="11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369" name="Group 180"/>
                <p:cNvGrpSpPr>
                  <a:grpSpLocks/>
                </p:cNvGrpSpPr>
                <p:nvPr/>
              </p:nvGrpSpPr>
              <p:grpSpPr bwMode="auto">
                <a:xfrm>
                  <a:off x="3719" y="3748"/>
                  <a:ext cx="907" cy="136"/>
                  <a:chOff x="1152" y="1008"/>
                  <a:chExt cx="1536" cy="161"/>
                </a:xfrm>
              </p:grpSpPr>
              <p:pic>
                <p:nvPicPr>
                  <p:cNvPr id="13373" name="Picture 181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4" name="Picture 182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5" name="Picture 183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8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6" name="Picture 184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7" name="Picture 185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12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8" name="Picture 186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0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79" name="Picture 187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80" name="Picture 188" descr="Орнамент греческий-кусочек-бело-синий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DFE"/>
                      </a:clrFrom>
                      <a:clrTo>
                        <a:srgbClr val="FFFD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4" y="1008"/>
                    <a:ext cx="192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70" name="Picture 189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93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71" name="Picture 190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307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72" name="Picture 191" descr="Орнамент греческий-кусочек-бело-синий3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DFE"/>
                    </a:clrFrom>
                    <a:clrTo>
                      <a:srgbClr val="FFFD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0" y="3748"/>
                  <a:ext cx="11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6579" name="Text Box 195"/>
          <p:cNvSpPr txBox="1">
            <a:spLocks noChangeArrowheads="1"/>
          </p:cNvSpPr>
          <p:nvPr/>
        </p:nvSpPr>
        <p:spPr bwMode="auto">
          <a:xfrm>
            <a:off x="7235825" y="227647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Херсонес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6" grpId="0"/>
      <p:bldP spid="16437" grpId="0"/>
      <p:bldP spid="16438" grpId="0"/>
      <p:bldP spid="16439" grpId="0"/>
      <p:bldP spid="16441" grpId="0"/>
      <p:bldP spid="16442" grpId="0"/>
      <p:bldP spid="16440" grpId="0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43" grpId="0" animBg="1"/>
      <p:bldP spid="16447" grpId="0" animBg="1"/>
      <p:bldP spid="16449" grpId="0" animBg="1"/>
      <p:bldP spid="16450" grpId="0" animBg="1"/>
      <p:bldP spid="16451" grpId="0" animBg="1"/>
      <p:bldP spid="16452" grpId="0" animBg="1"/>
      <p:bldP spid="16453" grpId="0" animBg="1"/>
      <p:bldP spid="16434" grpId="0" animBg="1"/>
      <p:bldP spid="16454" grpId="0" animBg="1"/>
      <p:bldP spid="16456" grpId="0" animBg="1"/>
      <p:bldP spid="16457" grpId="0"/>
      <p:bldP spid="16435" grpId="0"/>
      <p:bldP spid="16406" grpId="0" animBg="1"/>
      <p:bldP spid="16445" grpId="0" animBg="1"/>
      <p:bldP spid="16579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1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1157</Words>
  <Application>Microsoft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Book Antiqua</vt:lpstr>
      <vt:lpstr>Arial</vt:lpstr>
      <vt:lpstr>Calibri</vt:lpstr>
      <vt:lpstr>Arial Narrow</vt:lpstr>
      <vt:lpstr>Georgia</vt:lpstr>
      <vt:lpstr>Arial Unicode MS</vt:lpstr>
      <vt:lpstr>Times New Roman</vt:lpstr>
      <vt:lpstr>1_Оформление по умолчанию</vt:lpstr>
      <vt:lpstr>Оформление по умолчанию</vt:lpstr>
      <vt:lpstr>Слайд 1</vt:lpstr>
      <vt:lpstr>Слайд 2</vt:lpstr>
      <vt:lpstr>МЫ ВОСПРИНИМАЕМ</vt:lpstr>
      <vt:lpstr>Структура урока с ИКТ:</vt:lpstr>
      <vt:lpstr>ИКТ и педагогика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Евграфовы Дарья и Надежда</cp:lastModifiedBy>
  <cp:revision>47</cp:revision>
  <dcterms:created xsi:type="dcterms:W3CDTF">1601-01-01T00:00:00Z</dcterms:created>
  <dcterms:modified xsi:type="dcterms:W3CDTF">2010-04-16T03:08:01Z</dcterms:modified>
</cp:coreProperties>
</file>